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83" r:id="rId4"/>
  </p:sldMasterIdLst>
  <p:notesMasterIdLst>
    <p:notesMasterId r:id="rId34"/>
  </p:notesMasterIdLst>
  <p:handoutMasterIdLst>
    <p:handoutMasterId r:id="rId35"/>
  </p:handoutMasterIdLst>
  <p:sldIdLst>
    <p:sldId id="356" r:id="rId5"/>
    <p:sldId id="383" r:id="rId6"/>
    <p:sldId id="373" r:id="rId7"/>
    <p:sldId id="374" r:id="rId8"/>
    <p:sldId id="375" r:id="rId9"/>
    <p:sldId id="376" r:id="rId10"/>
    <p:sldId id="377" r:id="rId11"/>
    <p:sldId id="378" r:id="rId12"/>
    <p:sldId id="379" r:id="rId13"/>
    <p:sldId id="380" r:id="rId14"/>
    <p:sldId id="384" r:id="rId15"/>
    <p:sldId id="359" r:id="rId16"/>
    <p:sldId id="361" r:id="rId17"/>
    <p:sldId id="386" r:id="rId18"/>
    <p:sldId id="362" r:id="rId19"/>
    <p:sldId id="363" r:id="rId20"/>
    <p:sldId id="364" r:id="rId21"/>
    <p:sldId id="385" r:id="rId22"/>
    <p:sldId id="365" r:id="rId23"/>
    <p:sldId id="366" r:id="rId24"/>
    <p:sldId id="367" r:id="rId25"/>
    <p:sldId id="368" r:id="rId26"/>
    <p:sldId id="369" r:id="rId27"/>
    <p:sldId id="370" r:id="rId28"/>
    <p:sldId id="371" r:id="rId29"/>
    <p:sldId id="372" r:id="rId30"/>
    <p:sldId id="387" r:id="rId31"/>
    <p:sldId id="388" r:id="rId32"/>
    <p:sldId id="381" r:id="rId33"/>
  </p:sldIdLst>
  <p:sldSz cx="9144000" cy="6858000" type="screen4x3"/>
  <p:notesSz cx="6858000" cy="9144000"/>
  <p:embeddedFontLst>
    <p:embeddedFont>
      <p:font typeface="Gotham Book" pitchFamily="2" charset="0"/>
      <p:regular r:id="rId36"/>
    </p:embeddedFont>
    <p:embeddedFont>
      <p:font typeface="ＭＳ Ｐゴシック" pitchFamily="34" charset="-128"/>
      <p:regular r:id="rId37"/>
    </p:embeddedFont>
    <p:embeddedFont>
      <p:font typeface="Gotham Bold" pitchFamily="2" charset="0"/>
      <p:bold r:id="rId38"/>
    </p:embeddedFont>
    <p:embeddedFont>
      <p:font typeface="Calibri" pitchFamily="34" charset="0"/>
      <p:regular r:id="rId39"/>
      <p:bold r:id="rId40"/>
      <p:italic r:id="rId41"/>
      <p:boldItalic r:id="rId42"/>
    </p:embeddedFont>
  </p:embeddedFont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4FB847"/>
    <a:srgbClr val="4C4D4F"/>
    <a:srgbClr val="D3D4D6"/>
    <a:srgbClr val="006F3C"/>
    <a:srgbClr val="A5DBA1"/>
    <a:srgbClr val="47AE37"/>
    <a:srgbClr val="3442B5"/>
    <a:srgbClr val="F24F00"/>
    <a:srgbClr val="045E2D"/>
    <a:srgbClr val="3342B5"/>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79" autoAdjust="0"/>
    <p:restoredTop sz="87411" autoAdjust="0"/>
  </p:normalViewPr>
  <p:slideViewPr>
    <p:cSldViewPr snapToGrid="0" snapToObjects="1">
      <p:cViewPr>
        <p:scale>
          <a:sx n="60" d="100"/>
          <a:sy n="60" d="100"/>
        </p:scale>
        <p:origin x="-132" y="-28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57" d="100"/>
          <a:sy n="57" d="100"/>
        </p:scale>
        <p:origin x="-2862" y="-84"/>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notesMaster" Target="notesMasters/notesMaster1.xml"/><Relationship Id="rId42" Type="http://schemas.openxmlformats.org/officeDocument/2006/relationships/font" Target="fonts/font7.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3.fntdata"/><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1.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Gotham Book" pitchFamily="2"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AE6B432-5C25-4DB7-B1A9-14895AD7B9C9}" type="datetimeFigureOut">
              <a:rPr lang="en-US" smtClean="0">
                <a:latin typeface="Gotham Book" pitchFamily="2" charset="0"/>
              </a:rPr>
              <a:pPr/>
              <a:t>8/28/2013</a:t>
            </a:fld>
            <a:endParaRPr lang="en-US" dirty="0">
              <a:latin typeface="Gotham Book" pitchFamily="2"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Gotham Book" pitchFamily="2"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0A728CE-A110-4433-93A6-70F7C3A56A97}" type="slidenum">
              <a:rPr lang="en-US" smtClean="0">
                <a:latin typeface="Gotham Book" pitchFamily="2" charset="0"/>
              </a:rPr>
              <a:pPr/>
              <a:t>‹#›</a:t>
            </a:fld>
            <a:endParaRPr lang="en-US" dirty="0">
              <a:latin typeface="Gotham Book" pitchFamily="2" charset="0"/>
            </a:endParaRPr>
          </a:p>
        </p:txBody>
      </p:sp>
    </p:spTree>
    <p:extLst>
      <p:ext uri="{BB962C8B-B14F-4D97-AF65-F5344CB8AC3E}">
        <p14:creationId xmlns:p14="http://schemas.microsoft.com/office/powerpoint/2010/main" xmlns="" val="634694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Gotham Book" pitchFamily="2"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Gotham Book" pitchFamily="2" charset="0"/>
              </a:defRPr>
            </a:lvl1pPr>
          </a:lstStyle>
          <a:p>
            <a:fld id="{DE5F4723-6616-D941-9D73-76E83E7213B3}" type="datetimeFigureOut">
              <a:rPr lang="en-US" smtClean="0"/>
              <a:pPr/>
              <a:t>8/28/2013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Gotham Book" pitchFamily="2"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Gotham Book" pitchFamily="2" charset="0"/>
              </a:defRPr>
            </a:lvl1pPr>
          </a:lstStyle>
          <a:p>
            <a:fld id="{5069C4D6-46C3-6B43-8814-10FEB8D45654}" type="slidenum">
              <a:rPr lang="en-US" smtClean="0"/>
              <a:pPr/>
              <a:t>‹#›</a:t>
            </a:fld>
            <a:endParaRPr lang="en-US" dirty="0"/>
          </a:p>
        </p:txBody>
      </p:sp>
    </p:spTree>
    <p:extLst>
      <p:ext uri="{BB962C8B-B14F-4D97-AF65-F5344CB8AC3E}">
        <p14:creationId xmlns:p14="http://schemas.microsoft.com/office/powerpoint/2010/main" xmlns="" val="177795076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of the key themes of 3.0 are enabling customers to realize a customized Enterprise Command Center and </a:t>
            </a:r>
            <a:r>
              <a:rPr lang="en-US" smtClean="0"/>
              <a:t>delivering enhanced reporting</a:t>
            </a:r>
            <a:r>
              <a:rPr lang="en-US" dirty="0" smtClean="0"/>
              <a:t>. New 3.0 features fall under on these themes:</a:t>
            </a:r>
          </a:p>
          <a:p>
            <a:endParaRPr lang="en-US" dirty="0"/>
          </a:p>
          <a:p>
            <a:r>
              <a:rPr lang="en-US" dirty="0" smtClean="0"/>
              <a:t>Unified Alert Management &amp; Monitoring:</a:t>
            </a:r>
          </a:p>
          <a:p>
            <a:pPr marL="171450" indent="-171450">
              <a:buFont typeface="Arial" panose="020B0604020202020204" pitchFamily="34" charset="0"/>
              <a:buChar char="•"/>
            </a:pPr>
            <a:r>
              <a:rPr lang="en-US" dirty="0"/>
              <a:t>Monitoring an IT service</a:t>
            </a:r>
          </a:p>
          <a:p>
            <a:pPr marL="171450" indent="-171450">
              <a:buFont typeface="Arial" panose="020B0604020202020204" pitchFamily="34" charset="0"/>
              <a:buChar char="•"/>
            </a:pPr>
            <a:r>
              <a:rPr lang="en-US" dirty="0"/>
              <a:t>Automated alert escalation</a:t>
            </a:r>
            <a:endParaRPr lang="en-US" dirty="0" smtClean="0"/>
          </a:p>
          <a:p>
            <a:endParaRPr lang="en-US" dirty="0" smtClean="0"/>
          </a:p>
          <a:p>
            <a:r>
              <a:rPr lang="en-US" dirty="0" smtClean="0"/>
              <a:t>Enable data driver planning &amp; optimization:</a:t>
            </a:r>
          </a:p>
          <a:p>
            <a:pPr marL="171450" indent="-171450">
              <a:buFont typeface="Arial" panose="020B0604020202020204" pitchFamily="34" charset="0"/>
              <a:buChar char="•"/>
            </a:pPr>
            <a:r>
              <a:rPr lang="en-US" dirty="0"/>
              <a:t>Asset lifecycle management</a:t>
            </a:r>
          </a:p>
          <a:p>
            <a:pPr marL="171450" indent="-171450">
              <a:buFont typeface="Arial" panose="020B0604020202020204" pitchFamily="34" charset="0"/>
              <a:buChar char="•"/>
            </a:pPr>
            <a:r>
              <a:rPr lang="en-US" dirty="0"/>
              <a:t>Reporting on key IT operations metrics</a:t>
            </a:r>
          </a:p>
          <a:p>
            <a:endParaRPr lang="en-US" dirty="0" smtClean="0"/>
          </a:p>
          <a:p>
            <a:r>
              <a:rPr lang="en-US" dirty="0" smtClean="0"/>
              <a:t>Vistara already supported receiving alerts from Vistara and 3</a:t>
            </a:r>
            <a:r>
              <a:rPr lang="en-US" baseline="30000" dirty="0" smtClean="0"/>
              <a:t>rd</a:t>
            </a:r>
            <a:r>
              <a:rPr lang="en-US" dirty="0" smtClean="0"/>
              <a:t> party products before 3.0. The above new features complete the Enterprise Command Center theme.</a:t>
            </a:r>
          </a:p>
          <a:p>
            <a:endParaRPr lang="en-US" dirty="0"/>
          </a:p>
        </p:txBody>
      </p:sp>
      <p:sp>
        <p:nvSpPr>
          <p:cNvPr id="4" name="Slide Number Placeholder 3"/>
          <p:cNvSpPr>
            <a:spLocks noGrp="1"/>
          </p:cNvSpPr>
          <p:nvPr>
            <p:ph type="sldNum" sz="quarter" idx="10"/>
          </p:nvPr>
        </p:nvSpPr>
        <p:spPr/>
        <p:txBody>
          <a:bodyPr/>
          <a:lstStyle/>
          <a:p>
            <a:fld id="{5069C4D6-46C3-6B43-8814-10FEB8D45654}" type="slidenum">
              <a:rPr lang="en-US" smtClean="0"/>
              <a:pPr/>
              <a:t>12</a:t>
            </a:fld>
            <a:endParaRPr lang="en-US"/>
          </a:p>
        </p:txBody>
      </p:sp>
    </p:spTree>
    <p:extLst>
      <p:ext uri="{BB962C8B-B14F-4D97-AF65-F5344CB8AC3E}">
        <p14:creationId xmlns:p14="http://schemas.microsoft.com/office/powerpoint/2010/main" xmlns="" val="3792888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screen on which the administrator associates specific devices with the warranty contract governing them.</a:t>
            </a:r>
            <a:endParaRPr lang="en-US" dirty="0"/>
          </a:p>
        </p:txBody>
      </p:sp>
      <p:sp>
        <p:nvSpPr>
          <p:cNvPr id="4" name="Slide Number Placeholder 3"/>
          <p:cNvSpPr>
            <a:spLocks noGrp="1"/>
          </p:cNvSpPr>
          <p:nvPr>
            <p:ph type="sldNum" sz="quarter" idx="10"/>
          </p:nvPr>
        </p:nvSpPr>
        <p:spPr/>
        <p:txBody>
          <a:bodyPr/>
          <a:lstStyle/>
          <a:p>
            <a:fld id="{5069C4D6-46C3-6B43-8814-10FEB8D45654}" type="slidenum">
              <a:rPr lang="en-US" smtClean="0"/>
              <a:pPr/>
              <a:t>23</a:t>
            </a:fld>
            <a:endParaRPr lang="en-US"/>
          </a:p>
        </p:txBody>
      </p:sp>
    </p:spTree>
    <p:extLst>
      <p:ext uri="{BB962C8B-B14F-4D97-AF65-F5344CB8AC3E}">
        <p14:creationId xmlns:p14="http://schemas.microsoft.com/office/powerpoint/2010/main" xmlns="" val="32401147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rgbClr val="000000"/>
                </a:solidFill>
              </a:rPr>
              <a:t>Vistara supports data connectors that synchronize Vistara’s asset information with external sources of asset information – such as ordering systems (Oracle), barcode scanner databases, etc.</a:t>
            </a:r>
          </a:p>
          <a:p>
            <a:endParaRPr lang="en-US" dirty="0"/>
          </a:p>
        </p:txBody>
      </p:sp>
      <p:sp>
        <p:nvSpPr>
          <p:cNvPr id="4" name="Slide Number Placeholder 3"/>
          <p:cNvSpPr>
            <a:spLocks noGrp="1"/>
          </p:cNvSpPr>
          <p:nvPr>
            <p:ph type="sldNum" sz="quarter" idx="10"/>
          </p:nvPr>
        </p:nvSpPr>
        <p:spPr/>
        <p:txBody>
          <a:bodyPr/>
          <a:lstStyle/>
          <a:p>
            <a:fld id="{5069C4D6-46C3-6B43-8814-10FEB8D45654}" type="slidenum">
              <a:rPr lang="en-US" smtClean="0"/>
              <a:pPr/>
              <a:t>24</a:t>
            </a:fld>
            <a:endParaRPr lang="en-US"/>
          </a:p>
        </p:txBody>
      </p:sp>
    </p:spTree>
    <p:extLst>
      <p:ext uri="{BB962C8B-B14F-4D97-AF65-F5344CB8AC3E}">
        <p14:creationId xmlns:p14="http://schemas.microsoft.com/office/powerpoint/2010/main" xmlns="" val="300285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rgbClr val="000000"/>
                </a:solidFill>
              </a:rPr>
              <a:t>Vistara provides comprehensive reports that provide key operational metrics to give into current state, systemic issues, and opportunities for proactive problem prevention, and optimization.</a:t>
            </a:r>
          </a:p>
          <a:p>
            <a:endParaRPr lang="en-US" dirty="0"/>
          </a:p>
        </p:txBody>
      </p:sp>
      <p:sp>
        <p:nvSpPr>
          <p:cNvPr id="4" name="Slide Number Placeholder 3"/>
          <p:cNvSpPr>
            <a:spLocks noGrp="1"/>
          </p:cNvSpPr>
          <p:nvPr>
            <p:ph type="sldNum" sz="quarter" idx="10"/>
          </p:nvPr>
        </p:nvSpPr>
        <p:spPr/>
        <p:txBody>
          <a:bodyPr/>
          <a:lstStyle/>
          <a:p>
            <a:fld id="{5069C4D6-46C3-6B43-8814-10FEB8D45654}" type="slidenum">
              <a:rPr lang="en-US" smtClean="0"/>
              <a:pPr/>
              <a:t>25</a:t>
            </a:fld>
            <a:endParaRPr lang="en-US"/>
          </a:p>
        </p:txBody>
      </p:sp>
    </p:spTree>
    <p:extLst>
      <p:ext uri="{BB962C8B-B14F-4D97-AF65-F5344CB8AC3E}">
        <p14:creationId xmlns:p14="http://schemas.microsoft.com/office/powerpoint/2010/main" xmlns="" val="31882108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rgbClr val="000000"/>
                </a:solidFill>
              </a:rPr>
              <a:t>This report section shows capacity utilization of your servers. This chart shows if you have servers that are under or over-utilized.</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5069C4D6-46C3-6B43-8814-10FEB8D45654}" type="slidenum">
              <a:rPr lang="en-US" smtClean="0"/>
              <a:pPr/>
              <a:t>26</a:t>
            </a:fld>
            <a:endParaRPr lang="en-US"/>
          </a:p>
        </p:txBody>
      </p:sp>
    </p:spTree>
    <p:extLst>
      <p:ext uri="{BB962C8B-B14F-4D97-AF65-F5344CB8AC3E}">
        <p14:creationId xmlns:p14="http://schemas.microsoft.com/office/powerpoint/2010/main" xmlns="" val="2768263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now possible to define a logical service that’s composed of multiple internal and external infrastructure elements.</a:t>
            </a:r>
          </a:p>
          <a:p>
            <a:endParaRPr lang="en-US" dirty="0"/>
          </a:p>
          <a:p>
            <a:r>
              <a:rPr lang="en-US" dirty="0" smtClean="0"/>
              <a:t>The service is defined by rules, which makes it possible for the service’s definition of its constituent elements to be self-updating. For example, if you define a service as being composed of (among other things) all application servers named </a:t>
            </a:r>
            <a:r>
              <a:rPr lang="en-US" dirty="0" err="1" smtClean="0"/>
              <a:t>foosvc-appsvr</a:t>
            </a:r>
            <a:r>
              <a:rPr lang="en-US" dirty="0" smtClean="0"/>
              <a:t>-*.</a:t>
            </a:r>
            <a:r>
              <a:rPr lang="en-US" dirty="0" err="1" smtClean="0"/>
              <a:t>vistarait.com</a:t>
            </a:r>
            <a:r>
              <a:rPr lang="en-US" dirty="0" smtClean="0"/>
              <a:t>, as additional servers are added following the name convention, they will automatically be added to the service definition.</a:t>
            </a:r>
          </a:p>
          <a:p>
            <a:endParaRPr lang="en-US" dirty="0"/>
          </a:p>
          <a:p>
            <a:r>
              <a:rPr lang="en-US" dirty="0" smtClean="0"/>
              <a:t>Administrators can now visualize a service and its state both with a dashboard view similar to our existing dashboard view for other elements(giving a convenient heads-up display) and with a topology view that maps the service to its constituent elements (making it easy to navigate from the service to its supporting elements). </a:t>
            </a:r>
            <a:endParaRPr lang="en-US" dirty="0">
              <a:solidFill>
                <a:srgbClr val="FF0000"/>
              </a:solidFill>
            </a:endParaRPr>
          </a:p>
        </p:txBody>
      </p:sp>
      <p:sp>
        <p:nvSpPr>
          <p:cNvPr id="4" name="Slide Number Placeholder 3"/>
          <p:cNvSpPr>
            <a:spLocks noGrp="1"/>
          </p:cNvSpPr>
          <p:nvPr>
            <p:ph type="sldNum" sz="quarter" idx="10"/>
          </p:nvPr>
        </p:nvSpPr>
        <p:spPr/>
        <p:txBody>
          <a:bodyPr/>
          <a:lstStyle/>
          <a:p>
            <a:fld id="{5069C4D6-46C3-6B43-8814-10FEB8D45654}" type="slidenum">
              <a:rPr lang="en-US" smtClean="0"/>
              <a:pPr/>
              <a:t>13</a:t>
            </a:fld>
            <a:endParaRPr lang="en-US"/>
          </a:p>
        </p:txBody>
      </p:sp>
    </p:spTree>
    <p:extLst>
      <p:ext uri="{BB962C8B-B14F-4D97-AF65-F5344CB8AC3E}">
        <p14:creationId xmlns:p14="http://schemas.microsoft.com/office/powerpoint/2010/main" xmlns="" val="3044269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screen where you enter the configuration rules to define the constituent elements that make it up. </a:t>
            </a:r>
            <a:endParaRPr lang="en-US" dirty="0">
              <a:solidFill>
                <a:srgbClr val="FF0000"/>
              </a:solidFill>
            </a:endParaRPr>
          </a:p>
        </p:txBody>
      </p:sp>
      <p:sp>
        <p:nvSpPr>
          <p:cNvPr id="4" name="Slide Number Placeholder 3"/>
          <p:cNvSpPr>
            <a:spLocks noGrp="1"/>
          </p:cNvSpPr>
          <p:nvPr>
            <p:ph type="sldNum" sz="quarter" idx="10"/>
          </p:nvPr>
        </p:nvSpPr>
        <p:spPr/>
        <p:txBody>
          <a:bodyPr/>
          <a:lstStyle/>
          <a:p>
            <a:fld id="{5069C4D6-46C3-6B43-8814-10FEB8D45654}" type="slidenum">
              <a:rPr lang="en-US" smtClean="0"/>
              <a:pPr/>
              <a:t>15</a:t>
            </a:fld>
            <a:endParaRPr lang="en-US"/>
          </a:p>
        </p:txBody>
      </p:sp>
    </p:spTree>
    <p:extLst>
      <p:ext uri="{BB962C8B-B14F-4D97-AF65-F5344CB8AC3E}">
        <p14:creationId xmlns:p14="http://schemas.microsoft.com/office/powerpoint/2010/main" xmlns="" val="2639387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Service monitoring and management dashboard. </a:t>
            </a:r>
            <a:endParaRPr lang="en-US" dirty="0">
              <a:solidFill>
                <a:srgbClr val="FF0000"/>
              </a:solidFill>
            </a:endParaRPr>
          </a:p>
        </p:txBody>
      </p:sp>
      <p:sp>
        <p:nvSpPr>
          <p:cNvPr id="4" name="Slide Number Placeholder 3"/>
          <p:cNvSpPr>
            <a:spLocks noGrp="1"/>
          </p:cNvSpPr>
          <p:nvPr>
            <p:ph type="sldNum" sz="quarter" idx="10"/>
          </p:nvPr>
        </p:nvSpPr>
        <p:spPr/>
        <p:txBody>
          <a:bodyPr/>
          <a:lstStyle/>
          <a:p>
            <a:fld id="{5069C4D6-46C3-6B43-8814-10FEB8D45654}" type="slidenum">
              <a:rPr lang="en-US" smtClean="0"/>
              <a:pPr/>
              <a:t>16</a:t>
            </a:fld>
            <a:endParaRPr lang="en-US"/>
          </a:p>
        </p:txBody>
      </p:sp>
    </p:spTree>
    <p:extLst>
      <p:ext uri="{BB962C8B-B14F-4D97-AF65-F5344CB8AC3E}">
        <p14:creationId xmlns:p14="http://schemas.microsoft.com/office/powerpoint/2010/main" xmlns="" val="999047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Service topology view showing mapping of service to constituent elements. </a:t>
            </a:r>
            <a:endParaRPr lang="en-US" dirty="0"/>
          </a:p>
        </p:txBody>
      </p:sp>
      <p:sp>
        <p:nvSpPr>
          <p:cNvPr id="4" name="Slide Number Placeholder 3"/>
          <p:cNvSpPr>
            <a:spLocks noGrp="1"/>
          </p:cNvSpPr>
          <p:nvPr>
            <p:ph type="sldNum" sz="quarter" idx="10"/>
          </p:nvPr>
        </p:nvSpPr>
        <p:spPr/>
        <p:txBody>
          <a:bodyPr/>
          <a:lstStyle/>
          <a:p>
            <a:fld id="{5069C4D6-46C3-6B43-8814-10FEB8D45654}" type="slidenum">
              <a:rPr lang="en-US" smtClean="0"/>
              <a:pPr/>
              <a:t>17</a:t>
            </a:fld>
            <a:endParaRPr lang="en-US"/>
          </a:p>
        </p:txBody>
      </p:sp>
    </p:spTree>
    <p:extLst>
      <p:ext uri="{BB962C8B-B14F-4D97-AF65-F5344CB8AC3E}">
        <p14:creationId xmlns:p14="http://schemas.microsoft.com/office/powerpoint/2010/main" xmlns="" val="2533926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now define a rule-based alert escalation system. Recipients can be notified by email</a:t>
            </a:r>
            <a:r>
              <a:rPr lang="en-US" dirty="0"/>
              <a:t> </a:t>
            </a:r>
            <a:r>
              <a:rPr lang="en-US" dirty="0" smtClean="0"/>
              <a:t>according to the defined rules.</a:t>
            </a:r>
          </a:p>
          <a:p>
            <a:endParaRPr lang="en-US" dirty="0"/>
          </a:p>
        </p:txBody>
      </p:sp>
      <p:sp>
        <p:nvSpPr>
          <p:cNvPr id="4" name="Slide Number Placeholder 3"/>
          <p:cNvSpPr>
            <a:spLocks noGrp="1"/>
          </p:cNvSpPr>
          <p:nvPr>
            <p:ph type="sldNum" sz="quarter" idx="10"/>
          </p:nvPr>
        </p:nvSpPr>
        <p:spPr/>
        <p:txBody>
          <a:bodyPr/>
          <a:lstStyle/>
          <a:p>
            <a:fld id="{5069C4D6-46C3-6B43-8814-10FEB8D45654}" type="slidenum">
              <a:rPr lang="en-US" smtClean="0"/>
              <a:pPr/>
              <a:t>19</a:t>
            </a:fld>
            <a:endParaRPr lang="en-US"/>
          </a:p>
        </p:txBody>
      </p:sp>
    </p:spTree>
    <p:extLst>
      <p:ext uri="{BB962C8B-B14F-4D97-AF65-F5344CB8AC3E}">
        <p14:creationId xmlns:p14="http://schemas.microsoft.com/office/powerpoint/2010/main" xmlns="" val="37475916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Alert schedule rule definition screen.</a:t>
            </a:r>
            <a:endParaRPr lang="en-US" dirty="0"/>
          </a:p>
        </p:txBody>
      </p:sp>
      <p:sp>
        <p:nvSpPr>
          <p:cNvPr id="4" name="Slide Number Placeholder 3"/>
          <p:cNvSpPr>
            <a:spLocks noGrp="1"/>
          </p:cNvSpPr>
          <p:nvPr>
            <p:ph type="sldNum" sz="quarter" idx="10"/>
          </p:nvPr>
        </p:nvSpPr>
        <p:spPr/>
        <p:txBody>
          <a:bodyPr/>
          <a:lstStyle/>
          <a:p>
            <a:fld id="{5069C4D6-46C3-6B43-8814-10FEB8D45654}" type="slidenum">
              <a:rPr lang="en-US" smtClean="0"/>
              <a:pPr/>
              <a:t>20</a:t>
            </a:fld>
            <a:endParaRPr lang="en-US"/>
          </a:p>
        </p:txBody>
      </p:sp>
    </p:spTree>
    <p:extLst>
      <p:ext uri="{BB962C8B-B14F-4D97-AF65-F5344CB8AC3E}">
        <p14:creationId xmlns:p14="http://schemas.microsoft.com/office/powerpoint/2010/main" xmlns="" val="2921310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also specify the number of times a notification associated with a particular schedule should be repeated before it ceases and the frequency the notification should occur. You can also define the number of shifts associated with that schedule. </a:t>
            </a:r>
            <a:r>
              <a:rPr lang="en-US" dirty="0" smtClean="0">
                <a:solidFill>
                  <a:srgbClr val="000000"/>
                </a:solidFill>
              </a:rPr>
              <a:t>You can define multiple shifts per escalation schedule – morning, evening, night, etc.</a:t>
            </a:r>
          </a:p>
          <a:p>
            <a:endParaRPr lang="en-US" dirty="0"/>
          </a:p>
        </p:txBody>
      </p:sp>
      <p:sp>
        <p:nvSpPr>
          <p:cNvPr id="4" name="Slide Number Placeholder 3"/>
          <p:cNvSpPr>
            <a:spLocks noGrp="1"/>
          </p:cNvSpPr>
          <p:nvPr>
            <p:ph type="sldNum" sz="quarter" idx="10"/>
          </p:nvPr>
        </p:nvSpPr>
        <p:spPr/>
        <p:txBody>
          <a:bodyPr/>
          <a:lstStyle/>
          <a:p>
            <a:fld id="{5069C4D6-46C3-6B43-8814-10FEB8D45654}" type="slidenum">
              <a:rPr lang="en-US" smtClean="0"/>
              <a:pPr/>
              <a:t>21</a:t>
            </a:fld>
            <a:endParaRPr lang="en-US"/>
          </a:p>
        </p:txBody>
      </p:sp>
    </p:spTree>
    <p:extLst>
      <p:ext uri="{BB962C8B-B14F-4D97-AF65-F5344CB8AC3E}">
        <p14:creationId xmlns:p14="http://schemas.microsoft.com/office/powerpoint/2010/main" xmlns="" val="2806375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Vistara 3.0 adds support for basic asset management across the lifecycle.</a:t>
            </a:r>
            <a:endParaRPr lang="en-US" dirty="0"/>
          </a:p>
        </p:txBody>
      </p:sp>
      <p:sp>
        <p:nvSpPr>
          <p:cNvPr id="4" name="Slide Number Placeholder 3"/>
          <p:cNvSpPr>
            <a:spLocks noGrp="1"/>
          </p:cNvSpPr>
          <p:nvPr>
            <p:ph type="sldNum" sz="quarter" idx="10"/>
          </p:nvPr>
        </p:nvSpPr>
        <p:spPr/>
        <p:txBody>
          <a:bodyPr/>
          <a:lstStyle/>
          <a:p>
            <a:fld id="{5069C4D6-46C3-6B43-8814-10FEB8D45654}" type="slidenum">
              <a:rPr lang="en-US" smtClean="0"/>
              <a:pPr/>
              <a:t>22</a:t>
            </a:fld>
            <a:endParaRPr lang="en-US"/>
          </a:p>
        </p:txBody>
      </p:sp>
    </p:spTree>
    <p:extLst>
      <p:ext uri="{BB962C8B-B14F-4D97-AF65-F5344CB8AC3E}">
        <p14:creationId xmlns:p14="http://schemas.microsoft.com/office/powerpoint/2010/main" xmlns="" val="42699565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otham Book" pitchFamily="2" charset="0"/>
            </a:endParaRPr>
          </a:p>
        </p:txBody>
      </p:sp>
      <p:pic>
        <p:nvPicPr>
          <p:cNvPr id="2054" name="Picture 5" descr="D:\Zubair\NetEnrich\Vistara\Website\PurchesdImages\iStock_000020145781Medium-1.jpg"/>
          <p:cNvPicPr>
            <a:picLocks noChangeAspect="1" noChangeArrowheads="1"/>
          </p:cNvPicPr>
          <p:nvPr userDrawn="1"/>
        </p:nvPicPr>
        <p:blipFill>
          <a:blip r:embed="rId2">
            <a:extLst>
              <a:ext uri="{28A0092B-C50C-407E-A947-70E740481C1C}">
                <a14:useLocalDpi xmlns:a14="http://schemas.microsoft.com/office/drawing/2010/main" xmlns="" val="0"/>
              </a:ext>
            </a:extLst>
          </a:blip>
          <a:srcRect/>
          <a:stretch>
            <a:fillRect/>
          </a:stretch>
        </p:blipFill>
        <p:spPr bwMode="auto">
          <a:xfrm>
            <a:off x="1839956" y="1442555"/>
            <a:ext cx="7304044" cy="4847892"/>
          </a:xfrm>
          <a:prstGeom prst="rect">
            <a:avLst/>
          </a:prstGeom>
          <a:noFill/>
          <a:extLst>
            <a:ext uri="{909E8E84-426E-40DD-AFC4-6F175D3DCCD1}">
              <a14:hiddenFill xmlns:a14="http://schemas.microsoft.com/office/drawing/2010/main" xmlns="">
                <a:solidFill>
                  <a:srgbClr val="FFFFFF"/>
                </a:solidFill>
              </a14:hiddenFill>
            </a:ext>
          </a:extLst>
        </p:spPr>
      </p:pic>
      <p:sp>
        <p:nvSpPr>
          <p:cNvPr id="85" name="Rectangle 84"/>
          <p:cNvSpPr/>
          <p:nvPr userDrawn="1"/>
        </p:nvSpPr>
        <p:spPr>
          <a:xfrm>
            <a:off x="-1" y="0"/>
            <a:ext cx="2676755" cy="13716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otham Book" pitchFamily="2" charset="0"/>
            </a:endParaRPr>
          </a:p>
        </p:txBody>
      </p:sp>
      <p:pic>
        <p:nvPicPr>
          <p:cNvPr id="86" name="Picture 3" descr="D:\Zubair\NetEnrich\Vistara\Logo\Logos\web\vistara_logo.png"/>
          <p:cNvPicPr>
            <a:picLocks noChangeAspect="1" noChangeArrowheads="1"/>
          </p:cNvPicPr>
          <p:nvPr userDrawn="1"/>
        </p:nvPicPr>
        <p:blipFill>
          <a:blip r:embed="rId3">
            <a:extLst>
              <a:ext uri="{28A0092B-C50C-407E-A947-70E740481C1C}">
                <a14:useLocalDpi xmlns:a14="http://schemas.microsoft.com/office/drawing/2010/main" xmlns="" val="0"/>
              </a:ext>
            </a:extLst>
          </a:blip>
          <a:srcRect/>
          <a:stretch>
            <a:fillRect/>
          </a:stretch>
        </p:blipFill>
        <p:spPr bwMode="auto">
          <a:xfrm>
            <a:off x="-78832" y="167455"/>
            <a:ext cx="2818650" cy="1058812"/>
          </a:xfrm>
          <a:prstGeom prst="rect">
            <a:avLst/>
          </a:prstGeom>
          <a:noFill/>
          <a:extLst>
            <a:ext uri="{909E8E84-426E-40DD-AFC4-6F175D3DCCD1}">
              <a14:hiddenFill xmlns:a14="http://schemas.microsoft.com/office/drawing/2010/main" xmlns="">
                <a:solidFill>
                  <a:srgbClr val="FFFFFF"/>
                </a:solidFill>
              </a14:hiddenFill>
            </a:ext>
          </a:extLst>
        </p:spPr>
      </p:pic>
      <p:sp>
        <p:nvSpPr>
          <p:cNvPr id="87" name="Rectangle 86"/>
          <p:cNvSpPr/>
          <p:nvPr userDrawn="1"/>
        </p:nvSpPr>
        <p:spPr>
          <a:xfrm>
            <a:off x="2680136" y="0"/>
            <a:ext cx="6463864" cy="1371600"/>
          </a:xfrm>
          <a:prstGeom prst="rect">
            <a:avLst/>
          </a:prstGeom>
          <a:solidFill>
            <a:srgbClr val="D3D4D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otham Book" pitchFamily="2" charset="0"/>
            </a:endParaRPr>
          </a:p>
        </p:txBody>
      </p:sp>
      <p:sp>
        <p:nvSpPr>
          <p:cNvPr id="89" name="Rectangle 88"/>
          <p:cNvSpPr/>
          <p:nvPr userDrawn="1"/>
        </p:nvSpPr>
        <p:spPr>
          <a:xfrm>
            <a:off x="-1" y="1524000"/>
            <a:ext cx="2676755" cy="5334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otham Book" pitchFamily="2" charset="0"/>
            </a:endParaRPr>
          </a:p>
        </p:txBody>
      </p:sp>
      <p:sp>
        <p:nvSpPr>
          <p:cNvPr id="91" name="Rectangle 90"/>
          <p:cNvSpPr/>
          <p:nvPr userDrawn="1"/>
        </p:nvSpPr>
        <p:spPr>
          <a:xfrm>
            <a:off x="0" y="1371600"/>
            <a:ext cx="9144000" cy="165361"/>
          </a:xfrm>
          <a:prstGeom prst="rect">
            <a:avLst/>
          </a:prstGeom>
          <a:solidFill>
            <a:srgbClr val="006F3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otham Book" pitchFamily="2" charset="0"/>
            </a:endParaRPr>
          </a:p>
        </p:txBody>
      </p:sp>
      <p:sp>
        <p:nvSpPr>
          <p:cNvPr id="92" name="Rectangle 91"/>
          <p:cNvSpPr/>
          <p:nvPr userDrawn="1"/>
        </p:nvSpPr>
        <p:spPr>
          <a:xfrm>
            <a:off x="0" y="6290440"/>
            <a:ext cx="9144000" cy="567559"/>
          </a:xfrm>
          <a:prstGeom prst="rect">
            <a:avLst/>
          </a:prstGeom>
          <a:solidFill>
            <a:srgbClr val="D3D4D6"/>
          </a:solidFill>
          <a:ln>
            <a:noFill/>
          </a:ln>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otham Book" pitchFamily="2" charset="0"/>
            </a:endParaRPr>
          </a:p>
        </p:txBody>
      </p:sp>
    </p:spTree>
    <p:extLst>
      <p:ext uri="{BB962C8B-B14F-4D97-AF65-F5344CB8AC3E}">
        <p14:creationId xmlns:p14="http://schemas.microsoft.com/office/powerpoint/2010/main" xmlns="" val="57280287"/>
      </p:ext>
    </p:extLst>
  </p:cSld>
  <p:clrMapOvr>
    <a:masterClrMapping/>
  </p:clrMapOvr>
  <p:transition>
    <p:wipe dir="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43346626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295F185-D5B9-4A31-9174-A37FFA46C47B}" type="datetimeFigureOut">
              <a:rPr lang="en-US" smtClean="0"/>
              <a:pPr/>
              <a:t>8/28/2013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8C3B4859-7ACF-4D28-8804-B4DB17A87456}" type="slidenum">
              <a:rPr lang="en-US" smtClean="0"/>
              <a:pPr/>
              <a:t>‹#›</a:t>
            </a:fld>
            <a:endParaRPr lang="en-US"/>
          </a:p>
        </p:txBody>
      </p:sp>
    </p:spTree>
    <p:extLst>
      <p:ext uri="{BB962C8B-B14F-4D97-AF65-F5344CB8AC3E}">
        <p14:creationId xmlns:p14="http://schemas.microsoft.com/office/powerpoint/2010/main" xmlns="" val="826579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solidFill>
                  <a:schemeClr val="tx1"/>
                </a:solidFill>
                <a:latin typeface="Gotham Book"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solidFill>
                  <a:schemeClr val="tx1"/>
                </a:solidFill>
                <a:latin typeface="Gotham Book" pitchFamily="2" charset="0"/>
              </a:defRPr>
            </a:lvl1pPr>
            <a:lvl2pPr>
              <a:defRPr sz="2000">
                <a:solidFill>
                  <a:schemeClr val="tx1"/>
                </a:solidFill>
                <a:latin typeface="Gotham Book" pitchFamily="2" charset="0"/>
              </a:defRPr>
            </a:lvl2pPr>
            <a:lvl3pPr>
              <a:defRPr sz="1800">
                <a:solidFill>
                  <a:schemeClr val="tx1"/>
                </a:solidFill>
                <a:latin typeface="Gotham Book" pitchFamily="2" charset="0"/>
              </a:defRPr>
            </a:lvl3pPr>
            <a:lvl4pPr>
              <a:defRPr sz="1600">
                <a:solidFill>
                  <a:schemeClr val="tx1"/>
                </a:solidFill>
                <a:latin typeface="Gotham Book" pitchFamily="2" charset="0"/>
              </a:defRPr>
            </a:lvl4pPr>
            <a:lvl5pPr>
              <a:defRPr sz="1600">
                <a:solidFill>
                  <a:schemeClr val="tx1"/>
                </a:solidFill>
                <a:latin typeface="Gotham Book" pitchFamily="2" charset="0"/>
              </a:defRPr>
            </a:lvl5pPr>
            <a:lvl6pPr>
              <a:defRPr sz="1600"/>
            </a:lvl6pPr>
            <a:lvl7pPr>
              <a:defRPr sz="1600"/>
            </a:lvl7pPr>
            <a:lvl8pPr>
              <a:defRPr sz="1600"/>
            </a:lvl8pPr>
            <a:lvl9pPr>
              <a:defRPr sz="1600"/>
            </a:lvl9pPr>
          </a:lstStyle>
          <a:p>
            <a:pPr lvl="0"/>
            <a:endParaRPr lang="en-US" dirty="0"/>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solidFill>
                  <a:schemeClr val="tx1"/>
                </a:solidFill>
                <a:latin typeface="Gotham Book"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solidFill>
                  <a:schemeClr val="tx1"/>
                </a:solidFill>
                <a:latin typeface="Gotham Book" pitchFamily="2" charset="0"/>
              </a:defRPr>
            </a:lvl1pPr>
            <a:lvl2pPr>
              <a:defRPr sz="2000">
                <a:solidFill>
                  <a:schemeClr val="tx1"/>
                </a:solidFill>
                <a:latin typeface="Gotham Book" pitchFamily="2" charset="0"/>
              </a:defRPr>
            </a:lvl2pPr>
            <a:lvl3pPr>
              <a:defRPr sz="1800">
                <a:solidFill>
                  <a:schemeClr val="tx1"/>
                </a:solidFill>
                <a:latin typeface="Gotham Book" pitchFamily="2" charset="0"/>
              </a:defRPr>
            </a:lvl3pPr>
            <a:lvl4pPr>
              <a:defRPr sz="1600">
                <a:solidFill>
                  <a:schemeClr val="tx1"/>
                </a:solidFill>
                <a:latin typeface="Gotham Book" pitchFamily="2" charset="0"/>
              </a:defRPr>
            </a:lvl4pPr>
            <a:lvl5pPr>
              <a:defRPr sz="1600">
                <a:solidFill>
                  <a:schemeClr val="tx1"/>
                </a:solidFill>
                <a:latin typeface="Gotham Book" pitchFamily="2" charset="0"/>
              </a:defRPr>
            </a:lvl5pPr>
            <a:lvl6pPr>
              <a:defRPr sz="1600"/>
            </a:lvl6pPr>
            <a:lvl7pPr>
              <a:defRPr sz="1600"/>
            </a:lvl7pPr>
            <a:lvl8pPr>
              <a:defRPr sz="1600"/>
            </a:lvl8pPr>
            <a:lvl9pPr>
              <a:defRPr sz="1600"/>
            </a:lvl9pPr>
          </a:lstStyle>
          <a:p>
            <a:pPr lvl="0"/>
            <a:endParaRPr lang="en-US" dirty="0"/>
          </a:p>
        </p:txBody>
      </p:sp>
      <p:sp>
        <p:nvSpPr>
          <p:cNvPr id="8" name="Rectangle 10"/>
          <p:cNvSpPr>
            <a:spLocks noGrp="1" noChangeArrowheads="1"/>
          </p:cNvSpPr>
          <p:nvPr>
            <p:ph type="title"/>
          </p:nvPr>
        </p:nvSpPr>
        <p:spPr bwMode="auto">
          <a:xfrm>
            <a:off x="0" y="-19050"/>
            <a:ext cx="7442791" cy="660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sz="3200" b="1">
                <a:latin typeface="+mj-lt"/>
              </a:defRPr>
            </a:lvl1pPr>
          </a:lstStyle>
          <a:p>
            <a:pPr lvl="0"/>
            <a:endParaRPr lang="en-US" dirty="0" smtClean="0"/>
          </a:p>
        </p:txBody>
      </p:sp>
    </p:spTree>
    <p:extLst>
      <p:ext uri="{BB962C8B-B14F-4D97-AF65-F5344CB8AC3E}">
        <p14:creationId xmlns:p14="http://schemas.microsoft.com/office/powerpoint/2010/main" xmlns="" val="2096337396"/>
      </p:ext>
    </p:extLst>
  </p:cSld>
  <p:clrMapOvr>
    <a:masterClrMapping/>
  </p:clrMapOvr>
  <p:transition>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10"/>
          <p:cNvSpPr>
            <a:spLocks noGrp="1" noChangeArrowheads="1"/>
          </p:cNvSpPr>
          <p:nvPr>
            <p:ph type="title"/>
          </p:nvPr>
        </p:nvSpPr>
        <p:spPr bwMode="auto">
          <a:xfrm>
            <a:off x="0" y="-19050"/>
            <a:ext cx="7442791" cy="660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sz="3200" b="1">
                <a:latin typeface="+mj-lt"/>
              </a:defRPr>
            </a:lvl1pPr>
          </a:lstStyle>
          <a:p>
            <a:pPr lvl="0"/>
            <a:endParaRPr lang="en-US" dirty="0" smtClean="0"/>
          </a:p>
        </p:txBody>
      </p:sp>
    </p:spTree>
    <p:extLst>
      <p:ext uri="{BB962C8B-B14F-4D97-AF65-F5344CB8AC3E}">
        <p14:creationId xmlns:p14="http://schemas.microsoft.com/office/powerpoint/2010/main" xmlns="" val="1588853177"/>
      </p:ext>
    </p:extLst>
  </p:cSld>
  <p:clrMapOvr>
    <a:masterClrMapping/>
  </p:clrMapOvr>
  <p:transition>
    <p:wipe dir="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229600" cy="5029200"/>
          </a:xfrm>
        </p:spPr>
        <p:txBody>
          <a:bodyPr/>
          <a:lstStyle>
            <a:lvl1pPr>
              <a:defRPr>
                <a:solidFill>
                  <a:schemeClr val="tx1"/>
                </a:solidFill>
                <a:latin typeface="Gotham Book" pitchFamily="2" charset="0"/>
              </a:defRPr>
            </a:lvl1pPr>
            <a:lvl2pPr>
              <a:defRPr>
                <a:solidFill>
                  <a:schemeClr val="tx1"/>
                </a:solidFill>
                <a:latin typeface="Gotham Book" pitchFamily="2" charset="0"/>
              </a:defRPr>
            </a:lvl2pPr>
            <a:lvl3pPr>
              <a:defRPr>
                <a:solidFill>
                  <a:schemeClr val="tx1"/>
                </a:solidFill>
                <a:latin typeface="Gotham Book" pitchFamily="2" charset="0"/>
              </a:defRPr>
            </a:lvl3pPr>
            <a:lvl4pPr>
              <a:defRPr>
                <a:solidFill>
                  <a:schemeClr val="tx1"/>
                </a:solidFill>
                <a:latin typeface="Gotham Book" pitchFamily="2" charset="0"/>
              </a:defRPr>
            </a:lvl4pPr>
            <a:lvl5pPr>
              <a:defRPr>
                <a:solidFill>
                  <a:schemeClr val="tx1"/>
                </a:solidFill>
                <a:latin typeface="Gotham Book" pitchFamily="2" charset="0"/>
              </a:defRPr>
            </a:lvl5pPr>
          </a:lstStyle>
          <a:p>
            <a:pPr lvl="0"/>
            <a:endParaRPr lang="en-US" dirty="0"/>
          </a:p>
        </p:txBody>
      </p:sp>
      <p:sp>
        <p:nvSpPr>
          <p:cNvPr id="4" name="Rectangle 10"/>
          <p:cNvSpPr>
            <a:spLocks noGrp="1" noChangeArrowheads="1"/>
          </p:cNvSpPr>
          <p:nvPr>
            <p:ph type="title"/>
          </p:nvPr>
        </p:nvSpPr>
        <p:spPr bwMode="auto">
          <a:xfrm>
            <a:off x="0" y="-19050"/>
            <a:ext cx="7442791" cy="660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sz="3200" b="1">
                <a:latin typeface="+mj-lt"/>
              </a:defRPr>
            </a:lvl1pPr>
          </a:lstStyle>
          <a:p>
            <a:pPr lvl="0"/>
            <a:endParaRPr lang="en-US" dirty="0" smtClean="0"/>
          </a:p>
        </p:txBody>
      </p:sp>
    </p:spTree>
    <p:extLst>
      <p:ext uri="{BB962C8B-B14F-4D97-AF65-F5344CB8AC3E}">
        <p14:creationId xmlns:p14="http://schemas.microsoft.com/office/powerpoint/2010/main" xmlns="" val="703409982"/>
      </p:ext>
    </p:extLst>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066800"/>
            <a:ext cx="3008313" cy="685800"/>
          </a:xfrm>
          <a:prstGeom prst="rect">
            <a:avLst/>
          </a:prstGeom>
        </p:spPr>
        <p:txBody>
          <a:bodyPr anchor="b"/>
          <a:lstStyle>
            <a:lvl1pPr algn="l">
              <a:defRPr sz="2000" b="1">
                <a:solidFill>
                  <a:schemeClr val="tx1"/>
                </a:solidFill>
                <a:latin typeface="Gotham Book" pitchFamily="2" charset="0"/>
              </a:defRPr>
            </a:lvl1pPr>
          </a:lstStyle>
          <a:p>
            <a:endParaRPr lang="en-US" dirty="0"/>
          </a:p>
        </p:txBody>
      </p:sp>
      <p:sp>
        <p:nvSpPr>
          <p:cNvPr id="3" name="Content Placeholder 2"/>
          <p:cNvSpPr>
            <a:spLocks noGrp="1"/>
          </p:cNvSpPr>
          <p:nvPr>
            <p:ph idx="1"/>
          </p:nvPr>
        </p:nvSpPr>
        <p:spPr>
          <a:xfrm>
            <a:off x="3575050" y="1066800"/>
            <a:ext cx="5111750" cy="5059363"/>
          </a:xfrm>
          <a:prstGeom prst="rect">
            <a:avLst/>
          </a:prstGeom>
        </p:spPr>
        <p:txBody>
          <a:bodyPr/>
          <a:lstStyle>
            <a:lvl1pPr>
              <a:defRPr sz="3200">
                <a:solidFill>
                  <a:schemeClr val="tx1"/>
                </a:solidFill>
                <a:latin typeface="Gotham Book" pitchFamily="2" charset="0"/>
              </a:defRPr>
            </a:lvl1pPr>
            <a:lvl2pPr>
              <a:defRPr sz="2800">
                <a:solidFill>
                  <a:schemeClr val="tx1"/>
                </a:solidFill>
                <a:latin typeface="Gotham Book" pitchFamily="2" charset="0"/>
              </a:defRPr>
            </a:lvl2pPr>
            <a:lvl3pPr>
              <a:defRPr sz="2400">
                <a:solidFill>
                  <a:schemeClr val="tx1"/>
                </a:solidFill>
                <a:latin typeface="Gotham Book" pitchFamily="2" charset="0"/>
              </a:defRPr>
            </a:lvl3pPr>
            <a:lvl4pPr>
              <a:defRPr sz="2000">
                <a:solidFill>
                  <a:schemeClr val="tx1"/>
                </a:solidFill>
                <a:latin typeface="Gotham Book" pitchFamily="2" charset="0"/>
              </a:defRPr>
            </a:lvl4pPr>
            <a:lvl5pPr>
              <a:defRPr sz="2000">
                <a:solidFill>
                  <a:schemeClr val="tx1"/>
                </a:solidFill>
                <a:latin typeface="Gotham Book" pitchFamily="2" charset="0"/>
              </a:defRPr>
            </a:lvl5pPr>
            <a:lvl6pPr>
              <a:defRPr sz="2000"/>
            </a:lvl6pPr>
            <a:lvl7pPr>
              <a:defRPr sz="2000"/>
            </a:lvl7pPr>
            <a:lvl8pPr>
              <a:defRPr sz="2000"/>
            </a:lvl8pPr>
            <a:lvl9pPr>
              <a:defRPr sz="2000"/>
            </a:lvl9pPr>
          </a:lstStyle>
          <a:p>
            <a:pPr lvl="0"/>
            <a:endParaRPr lang="en-US" dirty="0"/>
          </a:p>
        </p:txBody>
      </p:sp>
      <p:sp>
        <p:nvSpPr>
          <p:cNvPr id="4" name="Text Placeholder 3"/>
          <p:cNvSpPr>
            <a:spLocks noGrp="1"/>
          </p:cNvSpPr>
          <p:nvPr>
            <p:ph type="body" sz="half" idx="2"/>
          </p:nvPr>
        </p:nvSpPr>
        <p:spPr>
          <a:xfrm>
            <a:off x="457200" y="1981200"/>
            <a:ext cx="3008313" cy="4144963"/>
          </a:xfrm>
          <a:prstGeom prst="rect">
            <a:avLst/>
          </a:prstGeom>
        </p:spPr>
        <p:txBody>
          <a:bodyPr/>
          <a:lstStyle>
            <a:lvl1pPr marL="0" indent="0">
              <a:buNone/>
              <a:defRPr sz="1400">
                <a:solidFill>
                  <a:schemeClr val="tx1"/>
                </a:solidFill>
                <a:latin typeface="Gotham Book" pitchFamily="2"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6" name="Rectangle 10"/>
          <p:cNvSpPr txBox="1">
            <a:spLocks noChangeArrowheads="1"/>
          </p:cNvSpPr>
          <p:nvPr userDrawn="1"/>
        </p:nvSpPr>
        <p:spPr bwMode="auto">
          <a:xfrm>
            <a:off x="0" y="-19050"/>
            <a:ext cx="7442791" cy="660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2200" b="1" i="0" kern="1200">
                <a:solidFill>
                  <a:schemeClr val="tx1"/>
                </a:solidFill>
                <a:latin typeface="Gotham Book" pitchFamily="2" charset="0"/>
                <a:ea typeface="+mj-ea"/>
                <a:cs typeface="Calibri"/>
              </a:defRPr>
            </a:lvl1pPr>
            <a:lvl2pPr algn="l" defTabSz="457200" rtl="0" eaLnBrk="0" fontAlgn="base" hangingPunct="0">
              <a:spcBef>
                <a:spcPct val="0"/>
              </a:spcBef>
              <a:spcAft>
                <a:spcPct val="0"/>
              </a:spcAft>
              <a:defRPr sz="4000">
                <a:solidFill>
                  <a:schemeClr val="bg1"/>
                </a:solidFill>
                <a:latin typeface="Calibri" pitchFamily="-65" charset="0"/>
              </a:defRPr>
            </a:lvl2pPr>
            <a:lvl3pPr algn="l" defTabSz="457200" rtl="0" eaLnBrk="0" fontAlgn="base" hangingPunct="0">
              <a:spcBef>
                <a:spcPct val="0"/>
              </a:spcBef>
              <a:spcAft>
                <a:spcPct val="0"/>
              </a:spcAft>
              <a:defRPr sz="4000">
                <a:solidFill>
                  <a:schemeClr val="bg1"/>
                </a:solidFill>
                <a:latin typeface="Calibri" pitchFamily="-65" charset="0"/>
              </a:defRPr>
            </a:lvl3pPr>
            <a:lvl4pPr algn="l" defTabSz="457200" rtl="0" eaLnBrk="0" fontAlgn="base" hangingPunct="0">
              <a:spcBef>
                <a:spcPct val="0"/>
              </a:spcBef>
              <a:spcAft>
                <a:spcPct val="0"/>
              </a:spcAft>
              <a:defRPr sz="4000">
                <a:solidFill>
                  <a:schemeClr val="bg1"/>
                </a:solidFill>
                <a:latin typeface="Calibri" pitchFamily="-65" charset="0"/>
              </a:defRPr>
            </a:lvl4pPr>
            <a:lvl5pPr algn="l" defTabSz="457200" rtl="0" eaLnBrk="0" fontAlgn="base" hangingPunct="0">
              <a:spcBef>
                <a:spcPct val="0"/>
              </a:spcBef>
              <a:spcAft>
                <a:spcPct val="0"/>
              </a:spcAft>
              <a:defRPr sz="4000">
                <a:solidFill>
                  <a:schemeClr val="bg1"/>
                </a:solidFill>
                <a:latin typeface="Calibri" pitchFamily="-65" charset="0"/>
              </a:defRPr>
            </a:lvl5pPr>
            <a:lvl6pPr marL="457200" algn="l" defTabSz="457200" rtl="0" fontAlgn="base">
              <a:spcBef>
                <a:spcPct val="0"/>
              </a:spcBef>
              <a:spcAft>
                <a:spcPct val="0"/>
              </a:spcAft>
              <a:defRPr sz="4000">
                <a:solidFill>
                  <a:schemeClr val="bg1"/>
                </a:solidFill>
                <a:latin typeface="Calibri" pitchFamily="-65" charset="0"/>
              </a:defRPr>
            </a:lvl6pPr>
            <a:lvl7pPr marL="914400" algn="l" defTabSz="457200" rtl="0" fontAlgn="base">
              <a:spcBef>
                <a:spcPct val="0"/>
              </a:spcBef>
              <a:spcAft>
                <a:spcPct val="0"/>
              </a:spcAft>
              <a:defRPr sz="4000">
                <a:solidFill>
                  <a:schemeClr val="bg1"/>
                </a:solidFill>
                <a:latin typeface="Calibri" pitchFamily="-65" charset="0"/>
              </a:defRPr>
            </a:lvl7pPr>
            <a:lvl8pPr marL="1371600" algn="l" defTabSz="457200" rtl="0" fontAlgn="base">
              <a:spcBef>
                <a:spcPct val="0"/>
              </a:spcBef>
              <a:spcAft>
                <a:spcPct val="0"/>
              </a:spcAft>
              <a:defRPr sz="4000">
                <a:solidFill>
                  <a:schemeClr val="bg1"/>
                </a:solidFill>
                <a:latin typeface="Calibri" pitchFamily="-65" charset="0"/>
              </a:defRPr>
            </a:lvl8pPr>
            <a:lvl9pPr marL="1828800" algn="l" defTabSz="457200" rtl="0" fontAlgn="base">
              <a:spcBef>
                <a:spcPct val="0"/>
              </a:spcBef>
              <a:spcAft>
                <a:spcPct val="0"/>
              </a:spcAft>
              <a:defRPr sz="4000">
                <a:solidFill>
                  <a:schemeClr val="bg1"/>
                </a:solidFill>
                <a:latin typeface="Calibri" pitchFamily="-65" charset="0"/>
              </a:defRPr>
            </a:lvl9pPr>
          </a:lstStyle>
          <a:p>
            <a:endParaRPr lang="en-US" dirty="0" smtClean="0">
              <a:latin typeface="Gotham Book" pitchFamily="2" charset="0"/>
            </a:endParaRPr>
          </a:p>
        </p:txBody>
      </p:sp>
    </p:spTree>
    <p:extLst>
      <p:ext uri="{BB962C8B-B14F-4D97-AF65-F5344CB8AC3E}">
        <p14:creationId xmlns:p14="http://schemas.microsoft.com/office/powerpoint/2010/main" xmlns="" val="473049065"/>
      </p:ext>
    </p:extLst>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762000"/>
          </a:xfrm>
          <a:prstGeom prst="rect">
            <a:avLst/>
          </a:prstGeom>
        </p:spPr>
        <p:txBody>
          <a:bodyPr anchor="b"/>
          <a:lstStyle>
            <a:lvl1pPr algn="l">
              <a:defRPr sz="2000" b="1">
                <a:solidFill>
                  <a:schemeClr val="tx1"/>
                </a:solidFill>
                <a:latin typeface="Gotham Book" pitchFamily="2" charset="0"/>
              </a:defRPr>
            </a:lvl1pPr>
          </a:lstStyle>
          <a:p>
            <a:endParaRPr lang="en-US" dirty="0"/>
          </a:p>
        </p:txBody>
      </p:sp>
      <p:sp>
        <p:nvSpPr>
          <p:cNvPr id="3" name="Picture Placeholder 2"/>
          <p:cNvSpPr>
            <a:spLocks noGrp="1"/>
          </p:cNvSpPr>
          <p:nvPr>
            <p:ph type="pic" idx="1"/>
          </p:nvPr>
        </p:nvSpPr>
        <p:spPr>
          <a:xfrm>
            <a:off x="1792288" y="990599"/>
            <a:ext cx="5486400" cy="3736975"/>
          </a:xfrm>
          <a:prstGeom prst="rect">
            <a:avLst/>
          </a:prstGeom>
        </p:spPr>
        <p:txBody>
          <a:bodyPr/>
          <a:lstStyle>
            <a:lvl1pPr marL="0" indent="0">
              <a:buNone/>
              <a:defRPr sz="3200">
                <a:solidFill>
                  <a:schemeClr val="tx1"/>
                </a:solidFill>
                <a:latin typeface="Gotham Book" pitchFamily="2"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562600"/>
            <a:ext cx="5486400" cy="838200"/>
          </a:xfrm>
          <a:prstGeom prst="rect">
            <a:avLst/>
          </a:prstGeom>
        </p:spPr>
        <p:txBody>
          <a:bodyPr/>
          <a:lstStyle>
            <a:lvl1pPr marL="0" indent="0">
              <a:buNone/>
              <a:defRPr sz="1400">
                <a:solidFill>
                  <a:schemeClr val="tx1"/>
                </a:solidFill>
                <a:latin typeface="Gotham Book" pitchFamily="2"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6" name="Rectangle 10"/>
          <p:cNvSpPr txBox="1">
            <a:spLocks noChangeArrowheads="1"/>
          </p:cNvSpPr>
          <p:nvPr userDrawn="1"/>
        </p:nvSpPr>
        <p:spPr bwMode="auto">
          <a:xfrm>
            <a:off x="0" y="-19050"/>
            <a:ext cx="7442791" cy="660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2200" b="1" i="0" kern="1200">
                <a:solidFill>
                  <a:schemeClr val="tx1"/>
                </a:solidFill>
                <a:latin typeface="Gotham Book" pitchFamily="2" charset="0"/>
                <a:ea typeface="+mj-ea"/>
                <a:cs typeface="Calibri"/>
              </a:defRPr>
            </a:lvl1pPr>
            <a:lvl2pPr algn="l" defTabSz="457200" rtl="0" eaLnBrk="0" fontAlgn="base" hangingPunct="0">
              <a:spcBef>
                <a:spcPct val="0"/>
              </a:spcBef>
              <a:spcAft>
                <a:spcPct val="0"/>
              </a:spcAft>
              <a:defRPr sz="4000">
                <a:solidFill>
                  <a:schemeClr val="bg1"/>
                </a:solidFill>
                <a:latin typeface="Calibri" pitchFamily="-65" charset="0"/>
              </a:defRPr>
            </a:lvl2pPr>
            <a:lvl3pPr algn="l" defTabSz="457200" rtl="0" eaLnBrk="0" fontAlgn="base" hangingPunct="0">
              <a:spcBef>
                <a:spcPct val="0"/>
              </a:spcBef>
              <a:spcAft>
                <a:spcPct val="0"/>
              </a:spcAft>
              <a:defRPr sz="4000">
                <a:solidFill>
                  <a:schemeClr val="bg1"/>
                </a:solidFill>
                <a:latin typeface="Calibri" pitchFamily="-65" charset="0"/>
              </a:defRPr>
            </a:lvl3pPr>
            <a:lvl4pPr algn="l" defTabSz="457200" rtl="0" eaLnBrk="0" fontAlgn="base" hangingPunct="0">
              <a:spcBef>
                <a:spcPct val="0"/>
              </a:spcBef>
              <a:spcAft>
                <a:spcPct val="0"/>
              </a:spcAft>
              <a:defRPr sz="4000">
                <a:solidFill>
                  <a:schemeClr val="bg1"/>
                </a:solidFill>
                <a:latin typeface="Calibri" pitchFamily="-65" charset="0"/>
              </a:defRPr>
            </a:lvl4pPr>
            <a:lvl5pPr algn="l" defTabSz="457200" rtl="0" eaLnBrk="0" fontAlgn="base" hangingPunct="0">
              <a:spcBef>
                <a:spcPct val="0"/>
              </a:spcBef>
              <a:spcAft>
                <a:spcPct val="0"/>
              </a:spcAft>
              <a:defRPr sz="4000">
                <a:solidFill>
                  <a:schemeClr val="bg1"/>
                </a:solidFill>
                <a:latin typeface="Calibri" pitchFamily="-65" charset="0"/>
              </a:defRPr>
            </a:lvl5pPr>
            <a:lvl6pPr marL="457200" algn="l" defTabSz="457200" rtl="0" fontAlgn="base">
              <a:spcBef>
                <a:spcPct val="0"/>
              </a:spcBef>
              <a:spcAft>
                <a:spcPct val="0"/>
              </a:spcAft>
              <a:defRPr sz="4000">
                <a:solidFill>
                  <a:schemeClr val="bg1"/>
                </a:solidFill>
                <a:latin typeface="Calibri" pitchFamily="-65" charset="0"/>
              </a:defRPr>
            </a:lvl6pPr>
            <a:lvl7pPr marL="914400" algn="l" defTabSz="457200" rtl="0" fontAlgn="base">
              <a:spcBef>
                <a:spcPct val="0"/>
              </a:spcBef>
              <a:spcAft>
                <a:spcPct val="0"/>
              </a:spcAft>
              <a:defRPr sz="4000">
                <a:solidFill>
                  <a:schemeClr val="bg1"/>
                </a:solidFill>
                <a:latin typeface="Calibri" pitchFamily="-65" charset="0"/>
              </a:defRPr>
            </a:lvl7pPr>
            <a:lvl8pPr marL="1371600" algn="l" defTabSz="457200" rtl="0" fontAlgn="base">
              <a:spcBef>
                <a:spcPct val="0"/>
              </a:spcBef>
              <a:spcAft>
                <a:spcPct val="0"/>
              </a:spcAft>
              <a:defRPr sz="4000">
                <a:solidFill>
                  <a:schemeClr val="bg1"/>
                </a:solidFill>
                <a:latin typeface="Calibri" pitchFamily="-65" charset="0"/>
              </a:defRPr>
            </a:lvl8pPr>
            <a:lvl9pPr marL="1828800" algn="l" defTabSz="457200" rtl="0" fontAlgn="base">
              <a:spcBef>
                <a:spcPct val="0"/>
              </a:spcBef>
              <a:spcAft>
                <a:spcPct val="0"/>
              </a:spcAft>
              <a:defRPr sz="4000">
                <a:solidFill>
                  <a:schemeClr val="bg1"/>
                </a:solidFill>
                <a:latin typeface="Calibri" pitchFamily="-65" charset="0"/>
              </a:defRPr>
            </a:lvl9pPr>
          </a:lstStyle>
          <a:p>
            <a:endParaRPr lang="en-US" dirty="0" smtClean="0">
              <a:latin typeface="Gotham Book" pitchFamily="2" charset="0"/>
            </a:endParaRPr>
          </a:p>
        </p:txBody>
      </p:sp>
    </p:spTree>
    <p:extLst>
      <p:ext uri="{BB962C8B-B14F-4D97-AF65-F5344CB8AC3E}">
        <p14:creationId xmlns:p14="http://schemas.microsoft.com/office/powerpoint/2010/main" xmlns="" val="4004564939"/>
      </p:ext>
    </p:extLst>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lvl1pPr>
              <a:defRPr>
                <a:solidFill>
                  <a:schemeClr val="tx1"/>
                </a:solidFill>
                <a:latin typeface="Gotham Book" pitchFamily="2" charset="0"/>
              </a:defRPr>
            </a:lvl1pPr>
            <a:lvl2pPr>
              <a:defRPr>
                <a:solidFill>
                  <a:schemeClr val="tx1"/>
                </a:solidFill>
                <a:latin typeface="Gotham Book" pitchFamily="2" charset="0"/>
              </a:defRPr>
            </a:lvl2pPr>
            <a:lvl3pPr>
              <a:defRPr>
                <a:solidFill>
                  <a:schemeClr val="tx1"/>
                </a:solidFill>
                <a:latin typeface="Gotham Book" pitchFamily="2" charset="0"/>
              </a:defRPr>
            </a:lvl3pPr>
            <a:lvl4pPr>
              <a:defRPr>
                <a:solidFill>
                  <a:schemeClr val="tx1"/>
                </a:solidFill>
                <a:latin typeface="Gotham Book" pitchFamily="2" charset="0"/>
              </a:defRPr>
            </a:lvl4pPr>
            <a:lvl5pPr>
              <a:defRPr>
                <a:solidFill>
                  <a:schemeClr val="tx1"/>
                </a:solidFill>
                <a:latin typeface="Gotham Book" pitchFamily="2" charset="0"/>
              </a:defRPr>
            </a:lvl5pPr>
          </a:lstStyle>
          <a:p>
            <a:pPr lvl="0"/>
            <a:endParaRPr lang="en-US" dirty="0"/>
          </a:p>
        </p:txBody>
      </p:sp>
      <p:sp>
        <p:nvSpPr>
          <p:cNvPr id="5" name="Rectangle 10"/>
          <p:cNvSpPr>
            <a:spLocks noGrp="1" noChangeArrowheads="1"/>
          </p:cNvSpPr>
          <p:nvPr>
            <p:ph type="title"/>
          </p:nvPr>
        </p:nvSpPr>
        <p:spPr bwMode="auto">
          <a:xfrm>
            <a:off x="0" y="-19050"/>
            <a:ext cx="7442791" cy="660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sz="3200" b="1">
                <a:latin typeface="+mj-lt"/>
              </a:defRPr>
            </a:lvl1pPr>
          </a:lstStyle>
          <a:p>
            <a:pPr lvl="0"/>
            <a:endParaRPr lang="en-US" dirty="0" smtClean="0"/>
          </a:p>
        </p:txBody>
      </p:sp>
    </p:spTree>
    <p:extLst>
      <p:ext uri="{BB962C8B-B14F-4D97-AF65-F5344CB8AC3E}">
        <p14:creationId xmlns:p14="http://schemas.microsoft.com/office/powerpoint/2010/main" xmlns="" val="605228886"/>
      </p:ext>
    </p:extLst>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600200"/>
            <a:ext cx="2057400" cy="4525963"/>
          </a:xfrm>
          <a:prstGeom prst="rect">
            <a:avLst/>
          </a:prstGeom>
        </p:spPr>
        <p:txBody>
          <a:bodyPr vert="eaVert"/>
          <a:lstStyle>
            <a:lvl1pPr>
              <a:defRPr>
                <a:latin typeface="Gotham Book" pitchFamily="2" charset="0"/>
              </a:defRPr>
            </a:lvl1pPr>
          </a:lstStyle>
          <a:p>
            <a:endParaRPr lang="en-US" dirty="0"/>
          </a:p>
        </p:txBody>
      </p:sp>
      <p:sp>
        <p:nvSpPr>
          <p:cNvPr id="3" name="Vertical Text Placeholder 2"/>
          <p:cNvSpPr>
            <a:spLocks noGrp="1"/>
          </p:cNvSpPr>
          <p:nvPr>
            <p:ph type="body" orient="vert" idx="1"/>
          </p:nvPr>
        </p:nvSpPr>
        <p:spPr>
          <a:xfrm>
            <a:off x="457200" y="1600200"/>
            <a:ext cx="6019800" cy="4525963"/>
          </a:xfrm>
          <a:prstGeom prst="rect">
            <a:avLst/>
          </a:prstGeom>
        </p:spPr>
        <p:txBody>
          <a:bodyPr vert="eaVert"/>
          <a:lstStyle>
            <a:lvl1pPr>
              <a:defRPr>
                <a:latin typeface="Gotham Book" pitchFamily="2" charset="0"/>
              </a:defRPr>
            </a:lvl1pPr>
            <a:lvl2pPr>
              <a:defRPr>
                <a:latin typeface="Gotham Book" pitchFamily="2" charset="0"/>
              </a:defRPr>
            </a:lvl2pPr>
            <a:lvl3pPr>
              <a:defRPr>
                <a:latin typeface="Gotham Book" pitchFamily="2" charset="0"/>
              </a:defRPr>
            </a:lvl3pPr>
            <a:lvl4pPr>
              <a:defRPr>
                <a:latin typeface="Gotham Book" pitchFamily="2" charset="0"/>
              </a:defRPr>
            </a:lvl4pPr>
            <a:lvl5pPr>
              <a:defRPr>
                <a:latin typeface="Gotham Book" pitchFamily="2" charset="0"/>
              </a:defRPr>
            </a:lvl5pPr>
          </a:lstStyle>
          <a:p>
            <a:pPr lvl="0"/>
            <a:endParaRPr lang="en-US" dirty="0"/>
          </a:p>
        </p:txBody>
      </p:sp>
      <p:sp>
        <p:nvSpPr>
          <p:cNvPr id="5" name="Rectangle 10"/>
          <p:cNvSpPr txBox="1">
            <a:spLocks noChangeArrowheads="1"/>
          </p:cNvSpPr>
          <p:nvPr userDrawn="1"/>
        </p:nvSpPr>
        <p:spPr bwMode="auto">
          <a:xfrm>
            <a:off x="0" y="-19050"/>
            <a:ext cx="7442791" cy="660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2200" b="1" i="0" kern="1200">
                <a:solidFill>
                  <a:schemeClr val="tx1"/>
                </a:solidFill>
                <a:latin typeface="Gotham Book" pitchFamily="2" charset="0"/>
                <a:ea typeface="+mj-ea"/>
                <a:cs typeface="Calibri"/>
              </a:defRPr>
            </a:lvl1pPr>
            <a:lvl2pPr algn="l" defTabSz="457200" rtl="0" eaLnBrk="0" fontAlgn="base" hangingPunct="0">
              <a:spcBef>
                <a:spcPct val="0"/>
              </a:spcBef>
              <a:spcAft>
                <a:spcPct val="0"/>
              </a:spcAft>
              <a:defRPr sz="4000">
                <a:solidFill>
                  <a:schemeClr val="bg1"/>
                </a:solidFill>
                <a:latin typeface="Calibri" pitchFamily="-65" charset="0"/>
              </a:defRPr>
            </a:lvl2pPr>
            <a:lvl3pPr algn="l" defTabSz="457200" rtl="0" eaLnBrk="0" fontAlgn="base" hangingPunct="0">
              <a:spcBef>
                <a:spcPct val="0"/>
              </a:spcBef>
              <a:spcAft>
                <a:spcPct val="0"/>
              </a:spcAft>
              <a:defRPr sz="4000">
                <a:solidFill>
                  <a:schemeClr val="bg1"/>
                </a:solidFill>
                <a:latin typeface="Calibri" pitchFamily="-65" charset="0"/>
              </a:defRPr>
            </a:lvl3pPr>
            <a:lvl4pPr algn="l" defTabSz="457200" rtl="0" eaLnBrk="0" fontAlgn="base" hangingPunct="0">
              <a:spcBef>
                <a:spcPct val="0"/>
              </a:spcBef>
              <a:spcAft>
                <a:spcPct val="0"/>
              </a:spcAft>
              <a:defRPr sz="4000">
                <a:solidFill>
                  <a:schemeClr val="bg1"/>
                </a:solidFill>
                <a:latin typeface="Calibri" pitchFamily="-65" charset="0"/>
              </a:defRPr>
            </a:lvl4pPr>
            <a:lvl5pPr algn="l" defTabSz="457200" rtl="0" eaLnBrk="0" fontAlgn="base" hangingPunct="0">
              <a:spcBef>
                <a:spcPct val="0"/>
              </a:spcBef>
              <a:spcAft>
                <a:spcPct val="0"/>
              </a:spcAft>
              <a:defRPr sz="4000">
                <a:solidFill>
                  <a:schemeClr val="bg1"/>
                </a:solidFill>
                <a:latin typeface="Calibri" pitchFamily="-65" charset="0"/>
              </a:defRPr>
            </a:lvl5pPr>
            <a:lvl6pPr marL="457200" algn="l" defTabSz="457200" rtl="0" fontAlgn="base">
              <a:spcBef>
                <a:spcPct val="0"/>
              </a:spcBef>
              <a:spcAft>
                <a:spcPct val="0"/>
              </a:spcAft>
              <a:defRPr sz="4000">
                <a:solidFill>
                  <a:schemeClr val="bg1"/>
                </a:solidFill>
                <a:latin typeface="Calibri" pitchFamily="-65" charset="0"/>
              </a:defRPr>
            </a:lvl6pPr>
            <a:lvl7pPr marL="914400" algn="l" defTabSz="457200" rtl="0" fontAlgn="base">
              <a:spcBef>
                <a:spcPct val="0"/>
              </a:spcBef>
              <a:spcAft>
                <a:spcPct val="0"/>
              </a:spcAft>
              <a:defRPr sz="4000">
                <a:solidFill>
                  <a:schemeClr val="bg1"/>
                </a:solidFill>
                <a:latin typeface="Calibri" pitchFamily="-65" charset="0"/>
              </a:defRPr>
            </a:lvl7pPr>
            <a:lvl8pPr marL="1371600" algn="l" defTabSz="457200" rtl="0" fontAlgn="base">
              <a:spcBef>
                <a:spcPct val="0"/>
              </a:spcBef>
              <a:spcAft>
                <a:spcPct val="0"/>
              </a:spcAft>
              <a:defRPr sz="4000">
                <a:solidFill>
                  <a:schemeClr val="bg1"/>
                </a:solidFill>
                <a:latin typeface="Calibri" pitchFamily="-65" charset="0"/>
              </a:defRPr>
            </a:lvl8pPr>
            <a:lvl9pPr marL="1828800" algn="l" defTabSz="457200" rtl="0" fontAlgn="base">
              <a:spcBef>
                <a:spcPct val="0"/>
              </a:spcBef>
              <a:spcAft>
                <a:spcPct val="0"/>
              </a:spcAft>
              <a:defRPr sz="4000">
                <a:solidFill>
                  <a:schemeClr val="bg1"/>
                </a:solidFill>
                <a:latin typeface="Calibri" pitchFamily="-65" charset="0"/>
              </a:defRPr>
            </a:lvl9pPr>
          </a:lstStyle>
          <a:p>
            <a:endParaRPr lang="en-US" dirty="0" smtClean="0">
              <a:latin typeface="Gotham Book" pitchFamily="2" charset="0"/>
            </a:endParaRPr>
          </a:p>
        </p:txBody>
      </p:sp>
    </p:spTree>
    <p:extLst>
      <p:ext uri="{BB962C8B-B14F-4D97-AF65-F5344CB8AC3E}">
        <p14:creationId xmlns:p14="http://schemas.microsoft.com/office/powerpoint/2010/main" xmlns="" val="2366607255"/>
      </p:ext>
    </p:extLst>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3657600" y="4762500"/>
            <a:ext cx="5105400" cy="571500"/>
          </a:xfrm>
          <a:prstGeom prst="rect">
            <a:avLst/>
          </a:prstGeom>
        </p:spPr>
        <p:txBody>
          <a:bodyPr/>
          <a:lstStyle>
            <a:lvl1pPr>
              <a:defRPr sz="2400">
                <a:solidFill>
                  <a:srgbClr val="002060"/>
                </a:solidFill>
                <a:latin typeface="Gotham Book" pitchFamily="2" charset="0"/>
              </a:defRPr>
            </a:lvl1pPr>
          </a:lstStyle>
          <a:p>
            <a:endParaRPr lang="en-US" dirty="0"/>
          </a:p>
        </p:txBody>
      </p:sp>
    </p:spTree>
    <p:extLst>
      <p:ext uri="{BB962C8B-B14F-4D97-AF65-F5344CB8AC3E}">
        <p14:creationId xmlns:p14="http://schemas.microsoft.com/office/powerpoint/2010/main" xmlns="" val="2283914785"/>
      </p:ext>
    </p:extLst>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13"/>
          <p:cNvSpPr/>
          <p:nvPr userDrawn="1"/>
        </p:nvSpPr>
        <p:spPr>
          <a:xfrm>
            <a:off x="0" y="6567488"/>
            <a:ext cx="9144000" cy="304800"/>
          </a:xfrm>
          <a:prstGeom prst="rect">
            <a:avLst/>
          </a:prstGeom>
          <a:solidFill>
            <a:schemeClr val="bg2"/>
          </a:solidFill>
          <a:ln>
            <a:noFill/>
          </a:ln>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rgbClr val="CDCFCE"/>
              </a:solidFill>
            </a:endParaRPr>
          </a:p>
        </p:txBody>
      </p:sp>
      <p:pic>
        <p:nvPicPr>
          <p:cNvPr id="4" name="Picture 3" descr="vistara_logo.jpg"/>
          <p:cNvPicPr>
            <a:picLocks noChangeAspect="1"/>
          </p:cNvPicPr>
          <p:nvPr userDrawn="1"/>
        </p:nvPicPr>
        <p:blipFill>
          <a:blip r:embed="rId13" cstate="email">
            <a:extLst>
              <a:ext uri="{28A0092B-C50C-407E-A947-70E740481C1C}">
                <a14:useLocalDpi xmlns:a14="http://schemas.microsoft.com/office/drawing/2010/main" xmlns=""/>
              </a:ext>
            </a:extLst>
          </a:blip>
          <a:stretch>
            <a:fillRect/>
          </a:stretch>
        </p:blipFill>
        <p:spPr>
          <a:xfrm>
            <a:off x="7337778" y="0"/>
            <a:ext cx="1806221" cy="678498"/>
          </a:xfrm>
          <a:prstGeom prst="rect">
            <a:avLst/>
          </a:prstGeom>
        </p:spPr>
      </p:pic>
      <p:sp>
        <p:nvSpPr>
          <p:cNvPr id="10" name="Rectangle 15"/>
          <p:cNvSpPr>
            <a:spLocks noChangeArrowheads="1"/>
          </p:cNvSpPr>
          <p:nvPr userDrawn="1"/>
        </p:nvSpPr>
        <p:spPr bwMode="auto">
          <a:xfrm>
            <a:off x="9028874" y="53296"/>
            <a:ext cx="65" cy="107722"/>
          </a:xfrm>
          <a:prstGeom prst="rect">
            <a:avLst/>
          </a:prstGeom>
          <a:solidFill>
            <a:srgbClr val="144578">
              <a:alpha val="0"/>
            </a:srgbClr>
          </a:solidFill>
          <a:ln w="9525" algn="ctr">
            <a:noFill/>
            <a:miter lim="800000"/>
            <a:headEnd/>
            <a:tailEnd/>
          </a:ln>
          <a:effectLst/>
        </p:spPr>
        <p:txBody>
          <a:bodyPr wrap="none" lIns="0" tIns="0" rIns="0" bIns="0" anchor="ctr">
            <a:spAutoFit/>
          </a:bodyPr>
          <a:lstStyle/>
          <a:p>
            <a:pPr algn="ctr" defTabSz="820738" eaLnBrk="0" hangingPunct="0">
              <a:tabLst>
                <a:tab pos="0" algn="l"/>
              </a:tabLst>
              <a:defRPr/>
            </a:pPr>
            <a:endParaRPr lang="en-US" sz="700" dirty="0">
              <a:solidFill>
                <a:srgbClr val="E4E4E4"/>
              </a:solidFill>
              <a:latin typeface="Gotham Book" pitchFamily="2" charset="0"/>
              <a:ea typeface="Arial" pitchFamily="-112" charset="0"/>
              <a:cs typeface="Arial" pitchFamily="-112" charset="0"/>
              <a:sym typeface="Arial" pitchFamily="-112" charset="0"/>
            </a:endParaRPr>
          </a:p>
        </p:txBody>
      </p:sp>
      <p:sp>
        <p:nvSpPr>
          <p:cNvPr id="11" name="Rectangle 17"/>
          <p:cNvSpPr>
            <a:spLocks noChangeArrowheads="1"/>
          </p:cNvSpPr>
          <p:nvPr userDrawn="1"/>
        </p:nvSpPr>
        <p:spPr bwMode="auto">
          <a:xfrm>
            <a:off x="155759" y="6638531"/>
            <a:ext cx="3113087" cy="123111"/>
          </a:xfrm>
          <a:prstGeom prst="rect">
            <a:avLst/>
          </a:prstGeom>
          <a:solidFill>
            <a:srgbClr val="144578">
              <a:alpha val="0"/>
            </a:srgbClr>
          </a:solidFill>
          <a:ln w="9525">
            <a:noFill/>
            <a:miter lim="800000"/>
            <a:headEnd/>
            <a:tailEnd/>
          </a:ln>
          <a:effectLst/>
        </p:spPr>
        <p:txBody>
          <a:bodyPr wrap="square" lIns="0" tIns="0" rIns="0" bIns="0" anchor="b">
            <a:spAutoFit/>
          </a:bodyPr>
          <a:lstStyle/>
          <a:p>
            <a:pPr defTabSz="820738" eaLnBrk="0" hangingPunct="0">
              <a:defRPr/>
            </a:pPr>
            <a:r>
              <a:rPr lang="en-US" sz="800" dirty="0">
                <a:solidFill>
                  <a:schemeClr val="tx1"/>
                </a:solidFill>
                <a:latin typeface="Gotham Book" pitchFamily="2" charset="0"/>
                <a:ea typeface="Arial" pitchFamily="-112" charset="0"/>
                <a:cs typeface="Arial" pitchFamily="-112" charset="0"/>
              </a:rPr>
              <a:t>Copyright © </a:t>
            </a:r>
            <a:r>
              <a:rPr lang="en-US" sz="800" dirty="0" smtClean="0">
                <a:solidFill>
                  <a:schemeClr val="tx1"/>
                </a:solidFill>
                <a:latin typeface="Gotham Book" pitchFamily="2" charset="0"/>
                <a:ea typeface="Arial" pitchFamily="-112" charset="0"/>
                <a:cs typeface="Arial" pitchFamily="-112" charset="0"/>
              </a:rPr>
              <a:t>2013 </a:t>
            </a:r>
            <a:r>
              <a:rPr lang="en-US" sz="800" dirty="0" err="1" smtClean="0">
                <a:solidFill>
                  <a:schemeClr val="tx1"/>
                </a:solidFill>
                <a:latin typeface="Gotham Book" pitchFamily="2" charset="0"/>
                <a:ea typeface="Arial" pitchFamily="-112" charset="0"/>
                <a:cs typeface="Arial" pitchFamily="-112" charset="0"/>
              </a:rPr>
              <a:t>VistaraIT</a:t>
            </a:r>
            <a:r>
              <a:rPr lang="en-US" sz="800" dirty="0" smtClean="0">
                <a:solidFill>
                  <a:schemeClr val="tx1"/>
                </a:solidFill>
                <a:latin typeface="Gotham Book" pitchFamily="2" charset="0"/>
                <a:ea typeface="Arial" pitchFamily="-112" charset="0"/>
                <a:cs typeface="Arial" pitchFamily="-112" charset="0"/>
              </a:rPr>
              <a:t> LLC. </a:t>
            </a:r>
            <a:r>
              <a:rPr lang="en-US" sz="800" dirty="0">
                <a:solidFill>
                  <a:schemeClr val="tx1"/>
                </a:solidFill>
                <a:latin typeface="Gotham Book" pitchFamily="2" charset="0"/>
                <a:ea typeface="Arial" pitchFamily="-112" charset="0"/>
                <a:cs typeface="Arial" pitchFamily="-112" charset="0"/>
              </a:rPr>
              <a:t>All Rights </a:t>
            </a:r>
            <a:r>
              <a:rPr lang="en-US" sz="800" dirty="0" smtClean="0">
                <a:solidFill>
                  <a:schemeClr val="tx1"/>
                </a:solidFill>
                <a:latin typeface="Gotham Book" pitchFamily="2" charset="0"/>
                <a:ea typeface="Arial" pitchFamily="-112" charset="0"/>
                <a:cs typeface="Arial" pitchFamily="-112" charset="0"/>
              </a:rPr>
              <a:t>Reserved.</a:t>
            </a:r>
            <a:endParaRPr lang="en-US" sz="800" dirty="0">
              <a:solidFill>
                <a:schemeClr val="tx1"/>
              </a:solidFill>
              <a:latin typeface="Gotham Book" pitchFamily="2" charset="0"/>
              <a:ea typeface="Arial" pitchFamily="-112" charset="0"/>
              <a:cs typeface="Arial" pitchFamily="-112" charset="0"/>
            </a:endParaRPr>
          </a:p>
        </p:txBody>
      </p:sp>
      <p:sp>
        <p:nvSpPr>
          <p:cNvPr id="12" name="TextBox 11"/>
          <p:cNvSpPr txBox="1"/>
          <p:nvPr userDrawn="1"/>
        </p:nvSpPr>
        <p:spPr>
          <a:xfrm>
            <a:off x="3921375" y="6586361"/>
            <a:ext cx="1316386" cy="230832"/>
          </a:xfrm>
          <a:prstGeom prst="rect">
            <a:avLst/>
          </a:prstGeom>
          <a:noFill/>
        </p:spPr>
        <p:txBody>
          <a:bodyPr wrap="none">
            <a:spAutoFit/>
          </a:bodyPr>
          <a:lstStyle/>
          <a:p>
            <a:pPr algn="ctr">
              <a:defRPr/>
            </a:pPr>
            <a:r>
              <a:rPr lang="en-US" sz="900" dirty="0" err="1" smtClean="0">
                <a:solidFill>
                  <a:schemeClr val="tx1"/>
                </a:solidFill>
                <a:latin typeface="Gotham Book" pitchFamily="2" charset="0"/>
                <a:ea typeface="Arial" pitchFamily="-112" charset="0"/>
                <a:cs typeface="Arial" pitchFamily="34" charset="0"/>
              </a:rPr>
              <a:t>Vistara</a:t>
            </a:r>
            <a:r>
              <a:rPr lang="en-US" sz="900" dirty="0" smtClean="0">
                <a:solidFill>
                  <a:schemeClr val="tx1"/>
                </a:solidFill>
                <a:latin typeface="Gotham Book" pitchFamily="2" charset="0"/>
                <a:ea typeface="Arial" pitchFamily="-112" charset="0"/>
                <a:cs typeface="Arial" pitchFamily="34" charset="0"/>
              </a:rPr>
              <a:t> Confidential</a:t>
            </a:r>
            <a:endParaRPr lang="en-US" sz="900" dirty="0">
              <a:solidFill>
                <a:schemeClr val="tx1"/>
              </a:solidFill>
              <a:latin typeface="Gotham Book" pitchFamily="2" charset="0"/>
              <a:ea typeface="Arial" pitchFamily="-112" charset="0"/>
              <a:cs typeface="Arial" pitchFamily="34" charset="0"/>
            </a:endParaRPr>
          </a:p>
        </p:txBody>
      </p:sp>
      <p:sp>
        <p:nvSpPr>
          <p:cNvPr id="16" name="Text Box 9"/>
          <p:cNvSpPr txBox="1">
            <a:spLocks noChangeArrowheads="1"/>
          </p:cNvSpPr>
          <p:nvPr userDrawn="1"/>
        </p:nvSpPr>
        <p:spPr bwMode="auto">
          <a:xfrm>
            <a:off x="6477000" y="6592888"/>
            <a:ext cx="2590800" cy="230832"/>
          </a:xfrm>
          <a:prstGeom prst="rect">
            <a:avLst/>
          </a:prstGeom>
          <a:noFill/>
          <a:ln w="9525">
            <a:noFill/>
            <a:miter lim="800000"/>
            <a:headEnd/>
            <a:tailEnd/>
          </a:ln>
          <a:effectLst/>
        </p:spPr>
        <p:txBody>
          <a:bodyPr>
            <a:spAutoFit/>
          </a:bodyPr>
          <a:lstStyle/>
          <a:p>
            <a:pPr algn="r" fontAlgn="base">
              <a:spcBef>
                <a:spcPct val="0"/>
              </a:spcBef>
              <a:spcAft>
                <a:spcPct val="0"/>
              </a:spcAft>
              <a:defRPr/>
            </a:pPr>
            <a:r>
              <a:rPr lang="en-US" sz="900" b="0" i="1" dirty="0" smtClean="0">
                <a:solidFill>
                  <a:schemeClr val="tx1"/>
                </a:solidFill>
                <a:latin typeface="Gotham Book" pitchFamily="2" charset="0"/>
                <a:cs typeface="Arial" charset="0"/>
              </a:rPr>
              <a:t>The IT Operations</a:t>
            </a:r>
            <a:r>
              <a:rPr lang="en-US" sz="900" b="0" i="1" baseline="0" dirty="0" smtClean="0">
                <a:solidFill>
                  <a:schemeClr val="tx1"/>
                </a:solidFill>
                <a:latin typeface="Gotham Book" pitchFamily="2" charset="0"/>
                <a:cs typeface="Arial" charset="0"/>
              </a:rPr>
              <a:t> </a:t>
            </a:r>
            <a:r>
              <a:rPr lang="en-US" sz="900" b="0" i="1" dirty="0" smtClean="0">
                <a:solidFill>
                  <a:schemeClr val="tx1"/>
                </a:solidFill>
                <a:latin typeface="Gotham Book" pitchFamily="2" charset="0"/>
                <a:cs typeface="Arial" charset="0"/>
              </a:rPr>
              <a:t>Cloud</a:t>
            </a:r>
            <a:endParaRPr lang="en-US" sz="900" b="0" i="1" dirty="0">
              <a:solidFill>
                <a:schemeClr val="tx1"/>
              </a:solidFill>
              <a:latin typeface="Gotham Book" pitchFamily="2" charset="0"/>
              <a:cs typeface="Arial" charset="0"/>
            </a:endParaRPr>
          </a:p>
        </p:txBody>
      </p:sp>
      <p:sp>
        <p:nvSpPr>
          <p:cNvPr id="4107" name="Rectangle 13"/>
          <p:cNvSpPr>
            <a:spLocks noGrp="1" noChangeArrowheads="1"/>
          </p:cNvSpPr>
          <p:nvPr>
            <p:ph type="body" idx="1"/>
          </p:nvPr>
        </p:nvSpPr>
        <p:spPr bwMode="auto">
          <a:xfrm>
            <a:off x="457200" y="914400"/>
            <a:ext cx="8229600" cy="5029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endParaRPr lang="en-US" dirty="0" smtClean="0"/>
          </a:p>
        </p:txBody>
      </p:sp>
      <p:sp>
        <p:nvSpPr>
          <p:cNvPr id="17" name="Rectangle 16"/>
          <p:cNvSpPr/>
          <p:nvPr userDrawn="1"/>
        </p:nvSpPr>
        <p:spPr>
          <a:xfrm>
            <a:off x="0" y="639881"/>
            <a:ext cx="9144000" cy="242428"/>
          </a:xfrm>
          <a:prstGeom prst="rect">
            <a:avLst/>
          </a:prstGeom>
          <a:solidFill>
            <a:schemeClr val="bg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Calibri"/>
            </a:endParaRPr>
          </a:p>
        </p:txBody>
      </p:sp>
      <p:sp>
        <p:nvSpPr>
          <p:cNvPr id="19" name="Rectangle 18"/>
          <p:cNvSpPr/>
          <p:nvPr userDrawn="1"/>
        </p:nvSpPr>
        <p:spPr>
          <a:xfrm>
            <a:off x="0" y="696383"/>
            <a:ext cx="9143998" cy="14181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Calibri"/>
            </a:endParaRPr>
          </a:p>
        </p:txBody>
      </p:sp>
    </p:spTree>
    <p:extLst>
      <p:ext uri="{BB962C8B-B14F-4D97-AF65-F5344CB8AC3E}">
        <p14:creationId xmlns:p14="http://schemas.microsoft.com/office/powerpoint/2010/main" xmlns="" val="298136324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wipe dir="r"/>
  </p:transition>
  <p:timing>
    <p:tnLst>
      <p:par>
        <p:cTn id="1" dur="indefinite" restart="never" nodeType="tmRoot"/>
      </p:par>
    </p:tnLst>
  </p:timing>
  <p:txStyles>
    <p:titleStyle>
      <a:lvl1pPr algn="l" defTabSz="457200" rtl="0" eaLnBrk="0" fontAlgn="base" hangingPunct="0">
        <a:spcBef>
          <a:spcPct val="0"/>
        </a:spcBef>
        <a:spcAft>
          <a:spcPct val="0"/>
        </a:spcAft>
        <a:defRPr sz="2800" b="0" i="0" kern="1200">
          <a:solidFill>
            <a:schemeClr val="tx1"/>
          </a:solidFill>
          <a:latin typeface="Calibri"/>
          <a:ea typeface="+mj-ea"/>
          <a:cs typeface="Calibri"/>
        </a:defRPr>
      </a:lvl1pPr>
      <a:lvl2pPr algn="l" defTabSz="457200" rtl="0" eaLnBrk="0" fontAlgn="base" hangingPunct="0">
        <a:spcBef>
          <a:spcPct val="0"/>
        </a:spcBef>
        <a:spcAft>
          <a:spcPct val="0"/>
        </a:spcAft>
        <a:defRPr sz="4000">
          <a:solidFill>
            <a:schemeClr val="bg1"/>
          </a:solidFill>
          <a:latin typeface="Calibri" pitchFamily="-65" charset="0"/>
        </a:defRPr>
      </a:lvl2pPr>
      <a:lvl3pPr algn="l" defTabSz="457200" rtl="0" eaLnBrk="0" fontAlgn="base" hangingPunct="0">
        <a:spcBef>
          <a:spcPct val="0"/>
        </a:spcBef>
        <a:spcAft>
          <a:spcPct val="0"/>
        </a:spcAft>
        <a:defRPr sz="4000">
          <a:solidFill>
            <a:schemeClr val="bg1"/>
          </a:solidFill>
          <a:latin typeface="Calibri" pitchFamily="-65" charset="0"/>
        </a:defRPr>
      </a:lvl3pPr>
      <a:lvl4pPr algn="l" defTabSz="457200" rtl="0" eaLnBrk="0" fontAlgn="base" hangingPunct="0">
        <a:spcBef>
          <a:spcPct val="0"/>
        </a:spcBef>
        <a:spcAft>
          <a:spcPct val="0"/>
        </a:spcAft>
        <a:defRPr sz="4000">
          <a:solidFill>
            <a:schemeClr val="bg1"/>
          </a:solidFill>
          <a:latin typeface="Calibri" pitchFamily="-65" charset="0"/>
        </a:defRPr>
      </a:lvl4pPr>
      <a:lvl5pPr algn="l" defTabSz="457200" rtl="0" eaLnBrk="0" fontAlgn="base" hangingPunct="0">
        <a:spcBef>
          <a:spcPct val="0"/>
        </a:spcBef>
        <a:spcAft>
          <a:spcPct val="0"/>
        </a:spcAft>
        <a:defRPr sz="4000">
          <a:solidFill>
            <a:schemeClr val="bg1"/>
          </a:solidFill>
          <a:latin typeface="Calibri" pitchFamily="-65" charset="0"/>
        </a:defRPr>
      </a:lvl5pPr>
      <a:lvl6pPr marL="457200" algn="l" defTabSz="457200" rtl="0" fontAlgn="base">
        <a:spcBef>
          <a:spcPct val="0"/>
        </a:spcBef>
        <a:spcAft>
          <a:spcPct val="0"/>
        </a:spcAft>
        <a:defRPr sz="4000">
          <a:solidFill>
            <a:schemeClr val="bg1"/>
          </a:solidFill>
          <a:latin typeface="Calibri" pitchFamily="-65" charset="0"/>
        </a:defRPr>
      </a:lvl6pPr>
      <a:lvl7pPr marL="914400" algn="l" defTabSz="457200" rtl="0" fontAlgn="base">
        <a:spcBef>
          <a:spcPct val="0"/>
        </a:spcBef>
        <a:spcAft>
          <a:spcPct val="0"/>
        </a:spcAft>
        <a:defRPr sz="4000">
          <a:solidFill>
            <a:schemeClr val="bg1"/>
          </a:solidFill>
          <a:latin typeface="Calibri" pitchFamily="-65" charset="0"/>
        </a:defRPr>
      </a:lvl7pPr>
      <a:lvl8pPr marL="1371600" algn="l" defTabSz="457200" rtl="0" fontAlgn="base">
        <a:spcBef>
          <a:spcPct val="0"/>
        </a:spcBef>
        <a:spcAft>
          <a:spcPct val="0"/>
        </a:spcAft>
        <a:defRPr sz="4000">
          <a:solidFill>
            <a:schemeClr val="bg1"/>
          </a:solidFill>
          <a:latin typeface="Calibri" pitchFamily="-65" charset="0"/>
        </a:defRPr>
      </a:lvl8pPr>
      <a:lvl9pPr marL="1828800" algn="l" defTabSz="457200" rtl="0" fontAlgn="base">
        <a:spcBef>
          <a:spcPct val="0"/>
        </a:spcBef>
        <a:spcAft>
          <a:spcPct val="0"/>
        </a:spcAft>
        <a:defRPr sz="4000">
          <a:solidFill>
            <a:schemeClr val="bg1"/>
          </a:solidFill>
          <a:latin typeface="Calibri" pitchFamily="-65" charset="0"/>
        </a:defRPr>
      </a:lvl9pPr>
    </p:titleStyle>
    <p:bodyStyle>
      <a:lvl1pPr marL="342900" indent="-342900" algn="l" defTabSz="457200" rtl="0" eaLnBrk="0" fontAlgn="base" hangingPunct="0">
        <a:spcBef>
          <a:spcPct val="20000"/>
        </a:spcBef>
        <a:spcAft>
          <a:spcPct val="0"/>
        </a:spcAft>
        <a:buFont typeface="Arial" charset="0"/>
        <a:buChar char="•"/>
        <a:defRPr sz="3200" b="0" i="0" kern="1200">
          <a:solidFill>
            <a:schemeClr val="tx1"/>
          </a:solidFill>
          <a:latin typeface="Gotham Book" pitchFamily="2" charset="0"/>
          <a:ea typeface="+mn-ea"/>
          <a:cs typeface="Gotham Book" pitchFamily="2" charset="0"/>
        </a:defRPr>
      </a:lvl1pPr>
      <a:lvl2pPr marL="742950" indent="-285750" algn="l" defTabSz="457200" rtl="0" eaLnBrk="0" fontAlgn="base" hangingPunct="0">
        <a:spcBef>
          <a:spcPct val="20000"/>
        </a:spcBef>
        <a:spcAft>
          <a:spcPct val="0"/>
        </a:spcAft>
        <a:buFont typeface="Arial" charset="0"/>
        <a:buChar char="–"/>
        <a:defRPr sz="2800" b="0" i="0" kern="1200">
          <a:solidFill>
            <a:schemeClr val="tx1"/>
          </a:solidFill>
          <a:latin typeface="Gotham Book" pitchFamily="2" charset="0"/>
          <a:ea typeface="+mn-ea"/>
          <a:cs typeface="Gotham Book" pitchFamily="2" charset="0"/>
        </a:defRPr>
      </a:lvl2pPr>
      <a:lvl3pPr marL="1143000" indent="-228600" algn="l" defTabSz="457200" rtl="0" eaLnBrk="0" fontAlgn="base" hangingPunct="0">
        <a:spcBef>
          <a:spcPct val="20000"/>
        </a:spcBef>
        <a:spcAft>
          <a:spcPct val="0"/>
        </a:spcAft>
        <a:buFont typeface="Arial" charset="0"/>
        <a:buChar char="•"/>
        <a:defRPr sz="2400" b="0" i="0" kern="1200">
          <a:solidFill>
            <a:schemeClr val="tx1"/>
          </a:solidFill>
          <a:latin typeface="Gotham Book" pitchFamily="2" charset="0"/>
          <a:ea typeface="+mn-ea"/>
          <a:cs typeface="Gotham Book" pitchFamily="2" charset="0"/>
        </a:defRPr>
      </a:lvl3pPr>
      <a:lvl4pPr marL="1600200" indent="-228600" algn="l" defTabSz="457200" rtl="0" eaLnBrk="0" fontAlgn="base" hangingPunct="0">
        <a:spcBef>
          <a:spcPct val="20000"/>
        </a:spcBef>
        <a:spcAft>
          <a:spcPct val="0"/>
        </a:spcAft>
        <a:buFont typeface="Arial" charset="0"/>
        <a:buChar char="–"/>
        <a:defRPr sz="2000" b="0" i="0" kern="1200">
          <a:solidFill>
            <a:schemeClr val="tx1"/>
          </a:solidFill>
          <a:latin typeface="Gotham Book" pitchFamily="2" charset="0"/>
          <a:ea typeface="+mn-ea"/>
          <a:cs typeface="Gotham Book" pitchFamily="2" charset="0"/>
        </a:defRPr>
      </a:lvl4pPr>
      <a:lvl5pPr marL="2057400" indent="-228600" algn="l" defTabSz="457200" rtl="0" eaLnBrk="0" fontAlgn="base" hangingPunct="0">
        <a:spcBef>
          <a:spcPct val="20000"/>
        </a:spcBef>
        <a:spcAft>
          <a:spcPct val="0"/>
        </a:spcAft>
        <a:buFont typeface="Arial" charset="0"/>
        <a:buChar char="»"/>
        <a:defRPr sz="2000" b="0" i="0" kern="1200">
          <a:solidFill>
            <a:schemeClr val="tx1"/>
          </a:solidFill>
          <a:latin typeface="Gotham Book" pitchFamily="2" charset="0"/>
          <a:ea typeface="+mn-ea"/>
          <a:cs typeface="Gotham Book" pitchFamily="2"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7.emf"/></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85270" y="42532"/>
            <a:ext cx="6448097" cy="553998"/>
          </a:xfrm>
          <a:prstGeom prst="rect">
            <a:avLst/>
          </a:prstGeom>
          <a:noFill/>
        </p:spPr>
        <p:txBody>
          <a:bodyPr wrap="square" rtlCol="0">
            <a:spAutoFit/>
          </a:bodyPr>
          <a:lstStyle/>
          <a:p>
            <a:r>
              <a:rPr lang="en-US" sz="3000" b="1" dirty="0" smtClean="0">
                <a:solidFill>
                  <a:srgbClr val="006F3C"/>
                </a:solidFill>
                <a:latin typeface="Gotham Book" pitchFamily="2" charset="0"/>
              </a:rPr>
              <a:t>Introducing Vistara 3.0</a:t>
            </a:r>
            <a:endParaRPr lang="en-US" sz="3000" b="1" dirty="0">
              <a:solidFill>
                <a:srgbClr val="006F3C"/>
              </a:solidFill>
              <a:latin typeface="Gotham Book" pitchFamily="2" charset="0"/>
            </a:endParaRPr>
          </a:p>
        </p:txBody>
      </p:sp>
      <p:sp>
        <p:nvSpPr>
          <p:cNvPr id="6" name="TextBox 5"/>
          <p:cNvSpPr txBox="1"/>
          <p:nvPr/>
        </p:nvSpPr>
        <p:spPr>
          <a:xfrm>
            <a:off x="2695903" y="598967"/>
            <a:ext cx="6448097" cy="430887"/>
          </a:xfrm>
          <a:prstGeom prst="rect">
            <a:avLst/>
          </a:prstGeom>
          <a:noFill/>
        </p:spPr>
        <p:txBody>
          <a:bodyPr wrap="square" rtlCol="0">
            <a:spAutoFit/>
          </a:bodyPr>
          <a:lstStyle/>
          <a:p>
            <a:r>
              <a:rPr lang="en-US" sz="2200" b="1" dirty="0" smtClean="0">
                <a:solidFill>
                  <a:srgbClr val="4C4D4F"/>
                </a:solidFill>
                <a:latin typeface="Gotham Book" pitchFamily="2" charset="0"/>
              </a:rPr>
              <a:t>Hybrid IT Service Management for the Cloud</a:t>
            </a:r>
          </a:p>
        </p:txBody>
      </p:sp>
      <p:sp>
        <p:nvSpPr>
          <p:cNvPr id="7" name="TextBox 6"/>
          <p:cNvSpPr txBox="1"/>
          <p:nvPr/>
        </p:nvSpPr>
        <p:spPr>
          <a:xfrm>
            <a:off x="13648" y="6389825"/>
            <a:ext cx="3654585" cy="338554"/>
          </a:xfrm>
          <a:prstGeom prst="rect">
            <a:avLst/>
          </a:prstGeom>
          <a:noFill/>
        </p:spPr>
        <p:txBody>
          <a:bodyPr wrap="square" rtlCol="0">
            <a:spAutoFit/>
          </a:bodyPr>
          <a:lstStyle/>
          <a:p>
            <a:r>
              <a:rPr lang="en-US" sz="1600" b="1" dirty="0">
                <a:solidFill>
                  <a:srgbClr val="4C4D4F"/>
                </a:solidFill>
                <a:latin typeface="Gotham Book" pitchFamily="2" charset="0"/>
              </a:rPr>
              <a:t>The IT Operations Cloud</a:t>
            </a:r>
          </a:p>
        </p:txBody>
      </p:sp>
      <p:sp>
        <p:nvSpPr>
          <p:cNvPr id="8" name="TextBox 7"/>
          <p:cNvSpPr txBox="1"/>
          <p:nvPr/>
        </p:nvSpPr>
        <p:spPr>
          <a:xfrm>
            <a:off x="5484631" y="6453623"/>
            <a:ext cx="3654585" cy="246221"/>
          </a:xfrm>
          <a:prstGeom prst="rect">
            <a:avLst/>
          </a:prstGeom>
          <a:noFill/>
        </p:spPr>
        <p:txBody>
          <a:bodyPr wrap="square" rtlCol="0">
            <a:spAutoFit/>
          </a:bodyPr>
          <a:lstStyle/>
          <a:p>
            <a:pPr algn="r"/>
            <a:r>
              <a:rPr lang="en-GB" sz="1000" dirty="0" smtClean="0">
                <a:solidFill>
                  <a:srgbClr val="4C4D4F"/>
                </a:solidFill>
                <a:latin typeface="Gotham Book" pitchFamily="2" charset="0"/>
              </a:rPr>
              <a:t>2013-04-23</a:t>
            </a:r>
            <a:endParaRPr lang="en-US" sz="1000" dirty="0">
              <a:solidFill>
                <a:srgbClr val="4C4D4F"/>
              </a:solidFill>
              <a:latin typeface="Gotham Book" pitchFamily="2" charset="0"/>
            </a:endParaRPr>
          </a:p>
        </p:txBody>
      </p:sp>
      <p:sp>
        <p:nvSpPr>
          <p:cNvPr id="9" name="TextBox 8"/>
          <p:cNvSpPr txBox="1"/>
          <p:nvPr/>
        </p:nvSpPr>
        <p:spPr>
          <a:xfrm>
            <a:off x="13648" y="3645198"/>
            <a:ext cx="2671622" cy="1446550"/>
          </a:xfrm>
          <a:prstGeom prst="rect">
            <a:avLst/>
          </a:prstGeom>
          <a:noFill/>
        </p:spPr>
        <p:txBody>
          <a:bodyPr wrap="square" rtlCol="0">
            <a:spAutoFit/>
          </a:bodyPr>
          <a:lstStyle/>
          <a:p>
            <a:r>
              <a:rPr lang="en-US" sz="2800" b="1" dirty="0" smtClean="0">
                <a:solidFill>
                  <a:srgbClr val="006F3C"/>
                </a:solidFill>
                <a:latin typeface="Gotham Bold" pitchFamily="2" charset="0"/>
              </a:rPr>
              <a:t>Eric Krock</a:t>
            </a:r>
          </a:p>
          <a:p>
            <a:r>
              <a:rPr lang="en-US" sz="2000" dirty="0" smtClean="0">
                <a:solidFill>
                  <a:srgbClr val="006F3C"/>
                </a:solidFill>
                <a:latin typeface="Gotham Bold" pitchFamily="2" charset="0"/>
              </a:rPr>
              <a:t>Director of Product Marketing, Vistara</a:t>
            </a:r>
            <a:endParaRPr lang="en-US" sz="2000" dirty="0">
              <a:solidFill>
                <a:srgbClr val="006F3C"/>
              </a:solidFill>
              <a:latin typeface="Gotham Bold" pitchFamily="2" charset="0"/>
            </a:endParaRPr>
          </a:p>
        </p:txBody>
      </p:sp>
    </p:spTree>
    <p:extLst>
      <p:ext uri="{BB962C8B-B14F-4D97-AF65-F5344CB8AC3E}">
        <p14:creationId xmlns:p14="http://schemas.microsoft.com/office/powerpoint/2010/main" xmlns="" val="658747147"/>
      </p:ext>
    </p:extLst>
  </p:cSld>
  <p:clrMapOvr>
    <a:masterClrMapping/>
  </p:clrMapOvr>
  <p:transition>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smtClean="0"/>
              <a:t>Hybrid Service Availability Monitoring</a:t>
            </a:r>
            <a:endParaRPr lang="en-US" sz="2400" dirty="0"/>
          </a:p>
        </p:txBody>
      </p:sp>
      <p:sp>
        <p:nvSpPr>
          <p:cNvPr id="10" name="Content Placeholder 1"/>
          <p:cNvSpPr>
            <a:spLocks noGrp="1"/>
          </p:cNvSpPr>
          <p:nvPr>
            <p:ph idx="1"/>
          </p:nvPr>
        </p:nvSpPr>
        <p:spPr>
          <a:xfrm>
            <a:off x="87549" y="975441"/>
            <a:ext cx="8900809" cy="2954708"/>
          </a:xfrm>
        </p:spPr>
        <p:txBody>
          <a:bodyPr/>
          <a:lstStyle/>
          <a:p>
            <a:pPr marL="0" indent="0">
              <a:buNone/>
            </a:pPr>
            <a:r>
              <a:rPr lang="en-US" sz="2400" b="1" dirty="0" smtClean="0"/>
              <a:t>Considerations</a:t>
            </a:r>
            <a:endParaRPr lang="en-US" sz="2000" b="1" dirty="0" smtClean="0"/>
          </a:p>
          <a:p>
            <a:r>
              <a:rPr lang="en-US" sz="2000" dirty="0" smtClean="0"/>
              <a:t>Element level availability vs. availability of an entire service</a:t>
            </a:r>
          </a:p>
          <a:p>
            <a:pPr lvl="1"/>
            <a:r>
              <a:rPr lang="en-US" sz="1600" dirty="0" smtClean="0"/>
              <a:t>Do you track availability of individual elements or an entire service compose of multiple elements?</a:t>
            </a:r>
          </a:p>
          <a:p>
            <a:r>
              <a:rPr lang="en-US" sz="2000" dirty="0" smtClean="0"/>
              <a:t>Is availability a binary quantity (up / down) or more fine-grained?</a:t>
            </a:r>
            <a:endParaRPr lang="en-US" sz="2000" dirty="0"/>
          </a:p>
          <a:p>
            <a:pPr lvl="1"/>
            <a:r>
              <a:rPr lang="en-US" sz="1600" dirty="0" smtClean="0"/>
              <a:t>How do you account services that are available, but running with degraded redundancy/performance?</a:t>
            </a:r>
            <a:endParaRPr lang="en-US" sz="1600" b="1" dirty="0" smtClean="0"/>
          </a:p>
          <a:p>
            <a:r>
              <a:rPr lang="en-US" sz="2000" dirty="0" smtClean="0"/>
              <a:t>Planned </a:t>
            </a:r>
            <a:r>
              <a:rPr lang="en-US" sz="2000" dirty="0"/>
              <a:t>d</a:t>
            </a:r>
            <a:r>
              <a:rPr lang="en-US" sz="2000" dirty="0" smtClean="0"/>
              <a:t>owntime </a:t>
            </a:r>
            <a:r>
              <a:rPr lang="en-US" sz="2000" dirty="0"/>
              <a:t>vs. </a:t>
            </a:r>
            <a:r>
              <a:rPr lang="en-US" sz="2000" dirty="0" smtClean="0"/>
              <a:t>unplanned </a:t>
            </a:r>
            <a:r>
              <a:rPr lang="en-US" sz="2000" dirty="0"/>
              <a:t>d</a:t>
            </a:r>
            <a:r>
              <a:rPr lang="en-US" sz="2000" dirty="0" smtClean="0"/>
              <a:t>owntime</a:t>
            </a:r>
            <a:endParaRPr lang="en-US" sz="2000" dirty="0"/>
          </a:p>
          <a:p>
            <a:pPr lvl="1"/>
            <a:r>
              <a:rPr lang="en-US" sz="1600" dirty="0"/>
              <a:t>Do you count downtime due to planned activities (e.g. patching</a:t>
            </a:r>
            <a:r>
              <a:rPr lang="en-US" sz="1600" dirty="0" smtClean="0"/>
              <a:t>)?</a:t>
            </a:r>
          </a:p>
          <a:p>
            <a:r>
              <a:rPr lang="en-US" sz="2000" dirty="0" smtClean="0"/>
              <a:t>Service to element mapping</a:t>
            </a:r>
            <a:endParaRPr lang="en-US" sz="2000" dirty="0"/>
          </a:p>
          <a:p>
            <a:pPr marL="0" indent="0">
              <a:buNone/>
            </a:pPr>
            <a:endParaRPr lang="en-US" sz="1600" dirty="0" smtClean="0"/>
          </a:p>
        </p:txBody>
      </p:sp>
      <p:grpSp>
        <p:nvGrpSpPr>
          <p:cNvPr id="29" name="Group 28"/>
          <p:cNvGrpSpPr/>
          <p:nvPr/>
        </p:nvGrpSpPr>
        <p:grpSpPr>
          <a:xfrm>
            <a:off x="4686693" y="4037947"/>
            <a:ext cx="3501957" cy="2341153"/>
            <a:chOff x="5354451" y="2493168"/>
            <a:chExt cx="3501957" cy="2341153"/>
          </a:xfrm>
        </p:grpSpPr>
        <p:sp>
          <p:nvSpPr>
            <p:cNvPr id="14" name="Rectangle 13"/>
            <p:cNvSpPr/>
            <p:nvPr/>
          </p:nvSpPr>
          <p:spPr>
            <a:xfrm>
              <a:off x="6148876" y="3453698"/>
              <a:ext cx="413426" cy="35992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5" name="Rectangle 14"/>
            <p:cNvSpPr/>
            <p:nvPr/>
          </p:nvSpPr>
          <p:spPr>
            <a:xfrm>
              <a:off x="7359160" y="3439106"/>
              <a:ext cx="413426" cy="35992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6" name="Rectangle 15"/>
            <p:cNvSpPr/>
            <p:nvPr/>
          </p:nvSpPr>
          <p:spPr>
            <a:xfrm>
              <a:off x="6794954" y="4013500"/>
              <a:ext cx="413426" cy="35992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 name="TextBox 3"/>
            <p:cNvSpPr txBox="1"/>
            <p:nvPr/>
          </p:nvSpPr>
          <p:spPr>
            <a:xfrm>
              <a:off x="6340186" y="4402750"/>
              <a:ext cx="1322962" cy="307777"/>
            </a:xfrm>
            <a:prstGeom prst="rect">
              <a:avLst/>
            </a:prstGeom>
            <a:noFill/>
          </p:spPr>
          <p:txBody>
            <a:bodyPr wrap="square" rtlCol="0">
              <a:spAutoFit/>
            </a:bodyPr>
            <a:lstStyle/>
            <a:p>
              <a:pPr algn="ctr"/>
              <a:r>
                <a:rPr lang="en-US" sz="1400" b="1" dirty="0" smtClean="0"/>
                <a:t>Database</a:t>
              </a:r>
              <a:endParaRPr lang="en-US" sz="1400" b="1" dirty="0"/>
            </a:p>
          </p:txBody>
        </p:sp>
        <p:sp>
          <p:nvSpPr>
            <p:cNvPr id="17" name="TextBox 16"/>
            <p:cNvSpPr txBox="1"/>
            <p:nvPr/>
          </p:nvSpPr>
          <p:spPr>
            <a:xfrm>
              <a:off x="5613043" y="3119848"/>
              <a:ext cx="1322962" cy="307777"/>
            </a:xfrm>
            <a:prstGeom prst="rect">
              <a:avLst/>
            </a:prstGeom>
            <a:noFill/>
          </p:spPr>
          <p:txBody>
            <a:bodyPr wrap="square" rtlCol="0">
              <a:spAutoFit/>
            </a:bodyPr>
            <a:lstStyle/>
            <a:p>
              <a:pPr algn="ctr"/>
              <a:r>
                <a:rPr lang="en-US" sz="1400" b="1" dirty="0" smtClean="0"/>
                <a:t>App Server 1</a:t>
              </a:r>
              <a:endParaRPr lang="en-US" sz="1400" b="1" dirty="0"/>
            </a:p>
          </p:txBody>
        </p:sp>
        <p:sp>
          <p:nvSpPr>
            <p:cNvPr id="19" name="TextBox 18"/>
            <p:cNvSpPr txBox="1"/>
            <p:nvPr/>
          </p:nvSpPr>
          <p:spPr>
            <a:xfrm>
              <a:off x="7208380" y="3129840"/>
              <a:ext cx="1322962" cy="307777"/>
            </a:xfrm>
            <a:prstGeom prst="rect">
              <a:avLst/>
            </a:prstGeom>
            <a:noFill/>
          </p:spPr>
          <p:txBody>
            <a:bodyPr wrap="square" rtlCol="0">
              <a:spAutoFit/>
            </a:bodyPr>
            <a:lstStyle/>
            <a:p>
              <a:pPr algn="ctr"/>
              <a:r>
                <a:rPr lang="en-US" sz="1400" b="1" dirty="0" smtClean="0"/>
                <a:t>App Server 2</a:t>
              </a:r>
              <a:endParaRPr lang="en-US" sz="1400" b="1" dirty="0"/>
            </a:p>
          </p:txBody>
        </p:sp>
        <p:pic>
          <p:nvPicPr>
            <p:cNvPr id="21" name="Picture 20"/>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051302" y="3890415"/>
              <a:ext cx="307858" cy="303047"/>
            </a:xfrm>
            <a:prstGeom prst="rect">
              <a:avLst/>
            </a:prstGeom>
          </p:spPr>
        </p:pic>
        <p:pic>
          <p:nvPicPr>
            <p:cNvPr id="23" name="Picture 2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476747" y="3369204"/>
              <a:ext cx="307858" cy="303047"/>
            </a:xfrm>
            <a:prstGeom prst="rect">
              <a:avLst/>
            </a:prstGeom>
          </p:spPr>
        </p:pic>
        <p:pic>
          <p:nvPicPr>
            <p:cNvPr id="24" name="Picture 2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7648309" y="3347721"/>
              <a:ext cx="400455" cy="400455"/>
            </a:xfrm>
            <a:prstGeom prst="rect">
              <a:avLst/>
            </a:prstGeom>
          </p:spPr>
        </p:pic>
        <p:sp>
          <p:nvSpPr>
            <p:cNvPr id="25" name="Oval 24"/>
            <p:cNvSpPr/>
            <p:nvPr/>
          </p:nvSpPr>
          <p:spPr>
            <a:xfrm>
              <a:off x="5354451" y="2519142"/>
              <a:ext cx="3501957" cy="2315179"/>
            </a:xfrm>
            <a:prstGeom prst="ellipse">
              <a:avLst/>
            </a:prstGeom>
            <a:no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6449624" y="2622222"/>
              <a:ext cx="1322962" cy="307777"/>
            </a:xfrm>
            <a:prstGeom prst="rect">
              <a:avLst/>
            </a:prstGeom>
            <a:noFill/>
          </p:spPr>
          <p:txBody>
            <a:bodyPr wrap="square" rtlCol="0">
              <a:spAutoFit/>
            </a:bodyPr>
            <a:lstStyle/>
            <a:p>
              <a:pPr algn="ctr"/>
              <a:r>
                <a:rPr lang="en-US" sz="1400" b="1" dirty="0" smtClean="0"/>
                <a:t>Web App</a:t>
              </a:r>
              <a:endParaRPr lang="en-US" sz="1400" b="1" dirty="0"/>
            </a:p>
          </p:txBody>
        </p:sp>
        <p:pic>
          <p:nvPicPr>
            <p:cNvPr id="27" name="Picture 26"/>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715932" y="2493168"/>
              <a:ext cx="307858" cy="303047"/>
            </a:xfrm>
            <a:prstGeom prst="rect">
              <a:avLst/>
            </a:prstGeom>
          </p:spPr>
        </p:pic>
      </p:grpSp>
    </p:spTree>
    <p:extLst>
      <p:ext uri="{BB962C8B-B14F-4D97-AF65-F5344CB8AC3E}">
        <p14:creationId xmlns:p14="http://schemas.microsoft.com/office/powerpoint/2010/main" xmlns="" val="3212321730"/>
      </p:ext>
    </p:extLst>
  </p:cSld>
  <p:clrMapOvr>
    <a:masterClrMapping/>
  </p:clrMapOvr>
  <p:transition>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440" y="914401"/>
            <a:ext cx="8930012" cy="5354424"/>
          </a:xfrm>
        </p:spPr>
        <p:txBody>
          <a:bodyPr/>
          <a:lstStyle/>
          <a:p>
            <a:r>
              <a:rPr lang="en-US" dirty="0" smtClean="0"/>
              <a:t>Modern IT</a:t>
            </a:r>
            <a:r>
              <a:rPr lang="en-US" dirty="0"/>
              <a:t>: hybrid cloud, hybrid </a:t>
            </a:r>
            <a:r>
              <a:rPr lang="en-US" dirty="0" smtClean="0"/>
              <a:t>IT, and hybrid service management requirements</a:t>
            </a:r>
          </a:p>
          <a:p>
            <a:r>
              <a:rPr lang="en-US" dirty="0" smtClean="0">
                <a:solidFill>
                  <a:schemeClr val="accent4"/>
                </a:solidFill>
              </a:rPr>
              <a:t>How Vistara 3.0 addresses these needs</a:t>
            </a:r>
          </a:p>
          <a:p>
            <a:r>
              <a:rPr lang="en-US" dirty="0" smtClean="0"/>
              <a:t>Demo</a:t>
            </a:r>
          </a:p>
          <a:p>
            <a:r>
              <a:rPr lang="en-US" dirty="0" smtClean="0"/>
              <a:t>Q&amp;A</a:t>
            </a:r>
          </a:p>
        </p:txBody>
      </p:sp>
      <p:sp>
        <p:nvSpPr>
          <p:cNvPr id="3" name="Title 2"/>
          <p:cNvSpPr>
            <a:spLocks noGrp="1"/>
          </p:cNvSpPr>
          <p:nvPr>
            <p:ph type="title"/>
          </p:nvPr>
        </p:nvSpPr>
        <p:spPr>
          <a:xfrm>
            <a:off x="0" y="22225"/>
            <a:ext cx="7200900" cy="542219"/>
          </a:xfrm>
        </p:spPr>
        <p:txBody>
          <a:bodyPr/>
          <a:lstStyle/>
          <a:p>
            <a:r>
              <a:rPr lang="en-US" dirty="0" smtClean="0"/>
              <a:t>Agenda</a:t>
            </a:r>
            <a:endParaRPr lang="en-US" dirty="0"/>
          </a:p>
        </p:txBody>
      </p:sp>
    </p:spTree>
    <p:extLst>
      <p:ext uri="{BB962C8B-B14F-4D97-AF65-F5344CB8AC3E}">
        <p14:creationId xmlns:p14="http://schemas.microsoft.com/office/powerpoint/2010/main" xmlns="" val="624724680"/>
      </p:ext>
    </p:extLst>
  </p:cSld>
  <p:clrMapOvr>
    <a:masterClrMapping/>
  </p:clrMapOvr>
  <p:transition>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150353"/>
            <a:ext cx="7848600" cy="329425"/>
          </a:xfrm>
        </p:spPr>
        <p:txBody>
          <a:bodyPr/>
          <a:lstStyle/>
          <a:p>
            <a:r>
              <a:rPr lang="en-US" dirty="0" smtClean="0"/>
              <a:t>Vistara 3.0 Goals</a:t>
            </a:r>
            <a:endParaRPr lang="en-US" dirty="0"/>
          </a:p>
        </p:txBody>
      </p:sp>
      <p:sp>
        <p:nvSpPr>
          <p:cNvPr id="6" name="Content Placeholder 5"/>
          <p:cNvSpPr>
            <a:spLocks noGrp="1"/>
          </p:cNvSpPr>
          <p:nvPr>
            <p:ph idx="1"/>
          </p:nvPr>
        </p:nvSpPr>
        <p:spPr>
          <a:xfrm>
            <a:off x="85440" y="935421"/>
            <a:ext cx="8879884" cy="5029200"/>
          </a:xfrm>
        </p:spPr>
        <p:txBody>
          <a:bodyPr/>
          <a:lstStyle/>
          <a:p>
            <a:r>
              <a:rPr lang="en-US" dirty="0" smtClean="0"/>
              <a:t>Enable hybrid </a:t>
            </a:r>
            <a:r>
              <a:rPr lang="en-US" dirty="0"/>
              <a:t>IT </a:t>
            </a:r>
            <a:r>
              <a:rPr lang="en-US" dirty="0" smtClean="0"/>
              <a:t>service monitoring</a:t>
            </a:r>
            <a:endParaRPr lang="en-US" dirty="0"/>
          </a:p>
          <a:p>
            <a:r>
              <a:rPr lang="en-US" dirty="0" smtClean="0"/>
              <a:t>Unify alert management and monitoring throughout hybrid cloud</a:t>
            </a:r>
          </a:p>
          <a:p>
            <a:pPr lvl="1"/>
            <a:r>
              <a:rPr lang="en-US" dirty="0" smtClean="0"/>
              <a:t>Automate alert escalation</a:t>
            </a:r>
          </a:p>
          <a:p>
            <a:r>
              <a:rPr lang="en-US" dirty="0" smtClean="0"/>
              <a:t>Manage assets over their lifecycle</a:t>
            </a:r>
            <a:endParaRPr lang="en-US" dirty="0"/>
          </a:p>
          <a:p>
            <a:r>
              <a:rPr lang="en-US" dirty="0"/>
              <a:t>Enable data driven planning and optimization</a:t>
            </a:r>
          </a:p>
          <a:p>
            <a:pPr lvl="1"/>
            <a:r>
              <a:rPr lang="en-US" dirty="0" smtClean="0"/>
              <a:t>Report </a:t>
            </a:r>
            <a:r>
              <a:rPr lang="en-US" dirty="0"/>
              <a:t>on key IT operations metrics</a:t>
            </a:r>
          </a:p>
          <a:p>
            <a:endParaRPr lang="en-US" dirty="0" smtClean="0"/>
          </a:p>
          <a:p>
            <a:pPr marL="0" indent="0">
              <a:buNone/>
            </a:pPr>
            <a:endParaRPr lang="en-US" sz="2800" dirty="0" smtClean="0"/>
          </a:p>
        </p:txBody>
      </p:sp>
    </p:spTree>
    <p:extLst>
      <p:ext uri="{BB962C8B-B14F-4D97-AF65-F5344CB8AC3E}">
        <p14:creationId xmlns:p14="http://schemas.microsoft.com/office/powerpoint/2010/main" xmlns="" val="557915486"/>
      </p:ext>
    </p:extLst>
  </p:cSld>
  <p:clrMapOvr>
    <a:masterClrMapping/>
  </p:clrMapOvr>
  <p:transition>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1"/>
          <p:cNvSpPr>
            <a:spLocks noGrp="1"/>
          </p:cNvSpPr>
          <p:nvPr>
            <p:ph idx="1"/>
          </p:nvPr>
        </p:nvSpPr>
        <p:spPr>
          <a:xfrm>
            <a:off x="87549" y="1046351"/>
            <a:ext cx="5244383" cy="5100450"/>
          </a:xfrm>
        </p:spPr>
        <p:txBody>
          <a:bodyPr/>
          <a:lstStyle/>
          <a:p>
            <a:pPr marL="0" indent="0">
              <a:buNone/>
            </a:pPr>
            <a:r>
              <a:rPr lang="en-US" sz="2400" b="1" dirty="0" smtClean="0"/>
              <a:t>Goal</a:t>
            </a:r>
            <a:endParaRPr lang="en-US" sz="2000" b="1" dirty="0" smtClean="0"/>
          </a:p>
          <a:p>
            <a:r>
              <a:rPr lang="en-US" sz="2000" dirty="0" smtClean="0"/>
              <a:t>Monitor an IT service composed of multiple components</a:t>
            </a:r>
            <a:endParaRPr lang="en-US" sz="2000" dirty="0"/>
          </a:p>
          <a:p>
            <a:pPr marL="0" indent="0">
              <a:buNone/>
            </a:pPr>
            <a:endParaRPr lang="en-US" sz="2000" b="1" dirty="0" smtClean="0"/>
          </a:p>
          <a:p>
            <a:pPr marL="0" indent="0">
              <a:buNone/>
            </a:pPr>
            <a:r>
              <a:rPr lang="en-US" sz="2400" b="1" dirty="0" smtClean="0"/>
              <a:t>Features</a:t>
            </a:r>
          </a:p>
          <a:p>
            <a:r>
              <a:rPr lang="en-US" sz="2400" dirty="0" smtClean="0"/>
              <a:t>Service definition</a:t>
            </a:r>
          </a:p>
          <a:p>
            <a:pPr lvl="1"/>
            <a:r>
              <a:rPr lang="en-US" sz="2000" dirty="0" smtClean="0"/>
              <a:t>Dynamic, rule-based service membership</a:t>
            </a:r>
          </a:p>
          <a:p>
            <a:r>
              <a:rPr lang="en-US" sz="2400" dirty="0" smtClean="0"/>
              <a:t>Service status visualization</a:t>
            </a:r>
          </a:p>
          <a:p>
            <a:pPr lvl="1"/>
            <a:r>
              <a:rPr lang="en-US" sz="2000" dirty="0" smtClean="0"/>
              <a:t>Dashboard</a:t>
            </a:r>
          </a:p>
          <a:p>
            <a:pPr lvl="1"/>
            <a:r>
              <a:rPr lang="en-US" sz="2000" dirty="0" smtClean="0"/>
              <a:t>Topology</a:t>
            </a:r>
            <a:endParaRPr lang="en-US" sz="1200" dirty="0" smtClean="0"/>
          </a:p>
          <a:p>
            <a:pPr marL="0" indent="0">
              <a:buNone/>
            </a:pPr>
            <a:endParaRPr lang="en-US" sz="1600" dirty="0" smtClean="0"/>
          </a:p>
        </p:txBody>
      </p:sp>
      <p:sp>
        <p:nvSpPr>
          <p:cNvPr id="14" name="Rectangle 13"/>
          <p:cNvSpPr/>
          <p:nvPr/>
        </p:nvSpPr>
        <p:spPr>
          <a:xfrm>
            <a:off x="6224444" y="3644460"/>
            <a:ext cx="413426" cy="35992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5" name="Rectangle 14"/>
          <p:cNvSpPr/>
          <p:nvPr/>
        </p:nvSpPr>
        <p:spPr>
          <a:xfrm>
            <a:off x="7434728" y="3629868"/>
            <a:ext cx="413426" cy="35992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6" name="Rectangle 15"/>
          <p:cNvSpPr/>
          <p:nvPr/>
        </p:nvSpPr>
        <p:spPr>
          <a:xfrm>
            <a:off x="6870522" y="4204262"/>
            <a:ext cx="413426" cy="35992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 name="TextBox 3"/>
          <p:cNvSpPr txBox="1"/>
          <p:nvPr/>
        </p:nvSpPr>
        <p:spPr>
          <a:xfrm>
            <a:off x="6415754" y="4593512"/>
            <a:ext cx="1322962" cy="307777"/>
          </a:xfrm>
          <a:prstGeom prst="rect">
            <a:avLst/>
          </a:prstGeom>
          <a:noFill/>
        </p:spPr>
        <p:txBody>
          <a:bodyPr wrap="square" rtlCol="0">
            <a:spAutoFit/>
          </a:bodyPr>
          <a:lstStyle/>
          <a:p>
            <a:pPr algn="ctr"/>
            <a:r>
              <a:rPr lang="en-US" sz="1400" b="1" dirty="0" smtClean="0"/>
              <a:t>Database</a:t>
            </a:r>
            <a:endParaRPr lang="en-US" sz="1400" b="1" dirty="0"/>
          </a:p>
        </p:txBody>
      </p:sp>
      <p:sp>
        <p:nvSpPr>
          <p:cNvPr id="17" name="TextBox 16"/>
          <p:cNvSpPr txBox="1"/>
          <p:nvPr/>
        </p:nvSpPr>
        <p:spPr>
          <a:xfrm>
            <a:off x="5688611" y="3310610"/>
            <a:ext cx="1322962" cy="307777"/>
          </a:xfrm>
          <a:prstGeom prst="rect">
            <a:avLst/>
          </a:prstGeom>
          <a:noFill/>
        </p:spPr>
        <p:txBody>
          <a:bodyPr wrap="square" rtlCol="0">
            <a:spAutoFit/>
          </a:bodyPr>
          <a:lstStyle/>
          <a:p>
            <a:pPr algn="ctr"/>
            <a:r>
              <a:rPr lang="en-US" sz="1400" b="1" dirty="0" smtClean="0"/>
              <a:t>App Server 1</a:t>
            </a:r>
            <a:endParaRPr lang="en-US" sz="1400" b="1" dirty="0"/>
          </a:p>
        </p:txBody>
      </p:sp>
      <p:sp>
        <p:nvSpPr>
          <p:cNvPr id="19" name="TextBox 18"/>
          <p:cNvSpPr txBox="1"/>
          <p:nvPr/>
        </p:nvSpPr>
        <p:spPr>
          <a:xfrm>
            <a:off x="7283948" y="3320602"/>
            <a:ext cx="1322962" cy="307777"/>
          </a:xfrm>
          <a:prstGeom prst="rect">
            <a:avLst/>
          </a:prstGeom>
          <a:noFill/>
        </p:spPr>
        <p:txBody>
          <a:bodyPr wrap="square" rtlCol="0">
            <a:spAutoFit/>
          </a:bodyPr>
          <a:lstStyle/>
          <a:p>
            <a:pPr algn="ctr"/>
            <a:r>
              <a:rPr lang="en-US" sz="1400" b="1" dirty="0" smtClean="0"/>
              <a:t>App Server 2</a:t>
            </a:r>
            <a:endParaRPr lang="en-US" sz="1400" b="1" dirty="0"/>
          </a:p>
        </p:txBody>
      </p:sp>
      <p:pic>
        <p:nvPicPr>
          <p:cNvPr id="21" name="Picture 20"/>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7126870" y="4081177"/>
            <a:ext cx="307858" cy="303047"/>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552315" y="3559966"/>
            <a:ext cx="307858" cy="303047"/>
          </a:xfrm>
          <a:prstGeom prst="rect">
            <a:avLst/>
          </a:prstGeom>
        </p:spPr>
      </p:pic>
      <p:pic>
        <p:nvPicPr>
          <p:cNvPr id="24" name="Picture 23"/>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7723877" y="3538483"/>
            <a:ext cx="400455" cy="400455"/>
          </a:xfrm>
          <a:prstGeom prst="rect">
            <a:avLst/>
          </a:prstGeom>
        </p:spPr>
      </p:pic>
      <p:sp>
        <p:nvSpPr>
          <p:cNvPr id="25" name="Oval 24"/>
          <p:cNvSpPr/>
          <p:nvPr/>
        </p:nvSpPr>
        <p:spPr>
          <a:xfrm>
            <a:off x="5430019" y="2709904"/>
            <a:ext cx="3501957" cy="2315179"/>
          </a:xfrm>
          <a:prstGeom prst="ellipse">
            <a:avLst/>
          </a:prstGeom>
          <a:no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6525192" y="2812984"/>
            <a:ext cx="1322962" cy="307777"/>
          </a:xfrm>
          <a:prstGeom prst="rect">
            <a:avLst/>
          </a:prstGeom>
          <a:noFill/>
        </p:spPr>
        <p:txBody>
          <a:bodyPr wrap="square" rtlCol="0">
            <a:spAutoFit/>
          </a:bodyPr>
          <a:lstStyle/>
          <a:p>
            <a:pPr algn="ctr"/>
            <a:r>
              <a:rPr lang="en-US" sz="1400" b="1" dirty="0" smtClean="0"/>
              <a:t>Web App</a:t>
            </a:r>
            <a:endParaRPr lang="en-US" sz="1400" b="1" dirty="0"/>
          </a:p>
        </p:txBody>
      </p:sp>
      <p:sp>
        <p:nvSpPr>
          <p:cNvPr id="18" name="Title 1"/>
          <p:cNvSpPr txBox="1">
            <a:spLocks/>
          </p:cNvSpPr>
          <p:nvPr/>
        </p:nvSpPr>
        <p:spPr bwMode="auto">
          <a:xfrm>
            <a:off x="0" y="150353"/>
            <a:ext cx="7848600" cy="38587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457200" rtl="0" fontAlgn="base">
              <a:spcBef>
                <a:spcPct val="0"/>
              </a:spcBef>
              <a:spcAft>
                <a:spcPct val="0"/>
              </a:spcAft>
              <a:defRPr sz="2800" b="1" kern="1200">
                <a:solidFill>
                  <a:schemeClr val="tx1"/>
                </a:solidFill>
                <a:latin typeface="Calibri"/>
                <a:ea typeface="ＭＳ Ｐゴシック" charset="-128"/>
                <a:cs typeface="Calibri"/>
              </a:defRPr>
            </a:lvl1pPr>
            <a:lvl2pPr algn="l" defTabSz="457200" rtl="0" fontAlgn="base">
              <a:spcBef>
                <a:spcPct val="0"/>
              </a:spcBef>
              <a:spcAft>
                <a:spcPct val="0"/>
              </a:spcAft>
              <a:defRPr sz="2800" b="1">
                <a:solidFill>
                  <a:schemeClr val="tx1"/>
                </a:solidFill>
                <a:latin typeface="Calibri" pitchFamily="-65" charset="0"/>
                <a:ea typeface="ＭＳ Ｐゴシック" charset="-128"/>
              </a:defRPr>
            </a:lvl2pPr>
            <a:lvl3pPr algn="l" defTabSz="457200" rtl="0" fontAlgn="base">
              <a:spcBef>
                <a:spcPct val="0"/>
              </a:spcBef>
              <a:spcAft>
                <a:spcPct val="0"/>
              </a:spcAft>
              <a:defRPr sz="2800" b="1">
                <a:solidFill>
                  <a:schemeClr val="tx1"/>
                </a:solidFill>
                <a:latin typeface="Calibri" pitchFamily="-65" charset="0"/>
                <a:ea typeface="ＭＳ Ｐゴシック" charset="-128"/>
              </a:defRPr>
            </a:lvl3pPr>
            <a:lvl4pPr algn="l" defTabSz="457200" rtl="0" fontAlgn="base">
              <a:spcBef>
                <a:spcPct val="0"/>
              </a:spcBef>
              <a:spcAft>
                <a:spcPct val="0"/>
              </a:spcAft>
              <a:defRPr sz="2800" b="1">
                <a:solidFill>
                  <a:schemeClr val="tx1"/>
                </a:solidFill>
                <a:latin typeface="Calibri" pitchFamily="-65" charset="0"/>
                <a:ea typeface="ＭＳ Ｐゴシック" charset="-128"/>
              </a:defRPr>
            </a:lvl4pPr>
            <a:lvl5pPr algn="l" defTabSz="457200" rtl="0" fontAlgn="base">
              <a:spcBef>
                <a:spcPct val="0"/>
              </a:spcBef>
              <a:spcAft>
                <a:spcPct val="0"/>
              </a:spcAft>
              <a:defRPr sz="2800" b="1">
                <a:solidFill>
                  <a:schemeClr val="tx1"/>
                </a:solidFill>
                <a:latin typeface="Calibri" pitchFamily="-65" charset="0"/>
                <a:ea typeface="ＭＳ Ｐゴシック" charset="-128"/>
              </a:defRPr>
            </a:lvl5pPr>
            <a:lvl6pPr marL="457200" algn="l" defTabSz="457200" rtl="0" eaLnBrk="1" fontAlgn="base" hangingPunct="1">
              <a:spcBef>
                <a:spcPct val="0"/>
              </a:spcBef>
              <a:spcAft>
                <a:spcPct val="0"/>
              </a:spcAft>
              <a:defRPr sz="4000">
                <a:solidFill>
                  <a:schemeClr val="bg1"/>
                </a:solidFill>
                <a:latin typeface="Calibri" pitchFamily="-65" charset="0"/>
              </a:defRPr>
            </a:lvl6pPr>
            <a:lvl7pPr marL="914400" algn="l" defTabSz="457200" rtl="0" eaLnBrk="1" fontAlgn="base" hangingPunct="1">
              <a:spcBef>
                <a:spcPct val="0"/>
              </a:spcBef>
              <a:spcAft>
                <a:spcPct val="0"/>
              </a:spcAft>
              <a:defRPr sz="4000">
                <a:solidFill>
                  <a:schemeClr val="bg1"/>
                </a:solidFill>
                <a:latin typeface="Calibri" pitchFamily="-65" charset="0"/>
              </a:defRPr>
            </a:lvl7pPr>
            <a:lvl8pPr marL="1371600" algn="l" defTabSz="457200" rtl="0" eaLnBrk="1" fontAlgn="base" hangingPunct="1">
              <a:spcBef>
                <a:spcPct val="0"/>
              </a:spcBef>
              <a:spcAft>
                <a:spcPct val="0"/>
              </a:spcAft>
              <a:defRPr sz="4000">
                <a:solidFill>
                  <a:schemeClr val="bg1"/>
                </a:solidFill>
                <a:latin typeface="Calibri" pitchFamily="-65" charset="0"/>
              </a:defRPr>
            </a:lvl8pPr>
            <a:lvl9pPr marL="1828800" algn="l" defTabSz="457200" rtl="0" eaLnBrk="1" fontAlgn="base" hangingPunct="1">
              <a:spcBef>
                <a:spcPct val="0"/>
              </a:spcBef>
              <a:spcAft>
                <a:spcPct val="0"/>
              </a:spcAft>
              <a:defRPr sz="4000">
                <a:solidFill>
                  <a:schemeClr val="bg1"/>
                </a:solidFill>
                <a:latin typeface="Calibri" pitchFamily="-65" charset="0"/>
              </a:defRPr>
            </a:lvl9pPr>
          </a:lstStyle>
          <a:p>
            <a:r>
              <a:rPr lang="en-US" sz="3200" dirty="0" smtClean="0">
                <a:latin typeface="Gotham Book"/>
                <a:cs typeface="Gotham Book"/>
              </a:rPr>
              <a:t>Monitoring an IT Service</a:t>
            </a:r>
            <a:endParaRPr lang="en-US" sz="3200" dirty="0">
              <a:latin typeface="Gotham Book"/>
              <a:cs typeface="Gotham Book"/>
            </a:endParaRPr>
          </a:p>
        </p:txBody>
      </p:sp>
      <p:pic>
        <p:nvPicPr>
          <p:cNvPr id="20" name="Picture 19"/>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7723876" y="2594577"/>
            <a:ext cx="400455" cy="400455"/>
          </a:xfrm>
          <a:prstGeom prst="rect">
            <a:avLst/>
          </a:prstGeom>
        </p:spPr>
      </p:pic>
    </p:spTree>
    <p:extLst>
      <p:ext uri="{BB962C8B-B14F-4D97-AF65-F5344CB8AC3E}">
        <p14:creationId xmlns:p14="http://schemas.microsoft.com/office/powerpoint/2010/main" xmlns="" val="1445316545"/>
      </p:ext>
    </p:extLst>
  </p:cSld>
  <p:clrMapOvr>
    <a:masterClrMapping/>
  </p:clrMapOvr>
  <p:transition>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Gotham Book"/>
              </a:rPr>
              <a:t>Monitoring an IT </a:t>
            </a:r>
            <a:r>
              <a:rPr lang="en-US" dirty="0" smtClean="0">
                <a:cs typeface="Gotham Book"/>
              </a:rPr>
              <a:t>Service: Setup</a:t>
            </a:r>
            <a:endParaRPr lang="en-US" dirty="0">
              <a:cs typeface="Gotham Book"/>
            </a:endParaRPr>
          </a:p>
        </p:txBody>
      </p:sp>
      <p:sp>
        <p:nvSpPr>
          <p:cNvPr id="3" name="Content Placeholder 2"/>
          <p:cNvSpPr>
            <a:spLocks noGrp="1"/>
          </p:cNvSpPr>
          <p:nvPr>
            <p:ph idx="1"/>
          </p:nvPr>
        </p:nvSpPr>
        <p:spPr>
          <a:xfrm>
            <a:off x="457200" y="1146805"/>
            <a:ext cx="8490702" cy="5402013"/>
          </a:xfrm>
        </p:spPr>
        <p:txBody>
          <a:bodyPr/>
          <a:lstStyle/>
          <a:p>
            <a:r>
              <a:rPr lang="en-US" sz="2400" dirty="0"/>
              <a:t>Monitor an IT service composed of multiple </a:t>
            </a:r>
            <a:r>
              <a:rPr lang="en-US" sz="2400" dirty="0" smtClean="0"/>
              <a:t>components</a:t>
            </a:r>
          </a:p>
          <a:p>
            <a:r>
              <a:rPr lang="en-US" sz="2400" dirty="0" smtClean="0"/>
              <a:t>Service level availability based on component servers and their dependencies. </a:t>
            </a:r>
          </a:p>
          <a:p>
            <a:r>
              <a:rPr lang="en-US" sz="2400" dirty="0" smtClean="0"/>
              <a:t>Group multiple devices using TAGs. Define services based on TAG definition.</a:t>
            </a:r>
            <a:endParaRPr lang="en-US" sz="2400" dirty="0"/>
          </a:p>
          <a:p>
            <a:r>
              <a:rPr lang="en-US" sz="2400" dirty="0"/>
              <a:t>S</a:t>
            </a:r>
            <a:r>
              <a:rPr lang="en-US" sz="2400" dirty="0" smtClean="0"/>
              <a:t>ervices can contain Services &amp; TAGs as members</a:t>
            </a:r>
          </a:p>
          <a:p>
            <a:r>
              <a:rPr lang="en-US" sz="2400" dirty="0" smtClean="0"/>
              <a:t>Group level Templates can be applied at TAG level. Service App Monitors will act on existing monitors based on consolidation function.</a:t>
            </a:r>
          </a:p>
          <a:p>
            <a:r>
              <a:rPr lang="en-US" sz="2400" dirty="0" smtClean="0"/>
              <a:t>AND supported as a connector</a:t>
            </a:r>
            <a:endParaRPr lang="en-US" sz="2400" dirty="0"/>
          </a:p>
        </p:txBody>
      </p:sp>
    </p:spTree>
    <p:extLst>
      <p:ext uri="{BB962C8B-B14F-4D97-AF65-F5344CB8AC3E}">
        <p14:creationId xmlns:p14="http://schemas.microsoft.com/office/powerpoint/2010/main" xmlns="" val="1999165988"/>
      </p:ext>
    </p:extLst>
  </p:cSld>
  <p:clrMapOvr>
    <a:masterClrMapping/>
  </p:clrMapOvr>
  <p:transition>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0" y="150353"/>
            <a:ext cx="7848600" cy="39998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457200" rtl="0" fontAlgn="base">
              <a:spcBef>
                <a:spcPct val="0"/>
              </a:spcBef>
              <a:spcAft>
                <a:spcPct val="0"/>
              </a:spcAft>
              <a:defRPr sz="2800" b="1" kern="1200">
                <a:solidFill>
                  <a:schemeClr val="tx1"/>
                </a:solidFill>
                <a:latin typeface="Calibri"/>
                <a:ea typeface="ＭＳ Ｐゴシック" charset="-128"/>
                <a:cs typeface="Calibri"/>
              </a:defRPr>
            </a:lvl1pPr>
            <a:lvl2pPr algn="l" defTabSz="457200" rtl="0" fontAlgn="base">
              <a:spcBef>
                <a:spcPct val="0"/>
              </a:spcBef>
              <a:spcAft>
                <a:spcPct val="0"/>
              </a:spcAft>
              <a:defRPr sz="2800" b="1">
                <a:solidFill>
                  <a:schemeClr val="tx1"/>
                </a:solidFill>
                <a:latin typeface="Calibri" pitchFamily="-65" charset="0"/>
                <a:ea typeface="ＭＳ Ｐゴシック" charset="-128"/>
              </a:defRPr>
            </a:lvl2pPr>
            <a:lvl3pPr algn="l" defTabSz="457200" rtl="0" fontAlgn="base">
              <a:spcBef>
                <a:spcPct val="0"/>
              </a:spcBef>
              <a:spcAft>
                <a:spcPct val="0"/>
              </a:spcAft>
              <a:defRPr sz="2800" b="1">
                <a:solidFill>
                  <a:schemeClr val="tx1"/>
                </a:solidFill>
                <a:latin typeface="Calibri" pitchFamily="-65" charset="0"/>
                <a:ea typeface="ＭＳ Ｐゴシック" charset="-128"/>
              </a:defRPr>
            </a:lvl3pPr>
            <a:lvl4pPr algn="l" defTabSz="457200" rtl="0" fontAlgn="base">
              <a:spcBef>
                <a:spcPct val="0"/>
              </a:spcBef>
              <a:spcAft>
                <a:spcPct val="0"/>
              </a:spcAft>
              <a:defRPr sz="2800" b="1">
                <a:solidFill>
                  <a:schemeClr val="tx1"/>
                </a:solidFill>
                <a:latin typeface="Calibri" pitchFamily="-65" charset="0"/>
                <a:ea typeface="ＭＳ Ｐゴシック" charset="-128"/>
              </a:defRPr>
            </a:lvl4pPr>
            <a:lvl5pPr algn="l" defTabSz="457200" rtl="0" fontAlgn="base">
              <a:spcBef>
                <a:spcPct val="0"/>
              </a:spcBef>
              <a:spcAft>
                <a:spcPct val="0"/>
              </a:spcAft>
              <a:defRPr sz="2800" b="1">
                <a:solidFill>
                  <a:schemeClr val="tx1"/>
                </a:solidFill>
                <a:latin typeface="Calibri" pitchFamily="-65" charset="0"/>
                <a:ea typeface="ＭＳ Ｐゴシック" charset="-128"/>
              </a:defRPr>
            </a:lvl5pPr>
            <a:lvl6pPr marL="457200" algn="l" defTabSz="457200" rtl="0" eaLnBrk="1" fontAlgn="base" hangingPunct="1">
              <a:spcBef>
                <a:spcPct val="0"/>
              </a:spcBef>
              <a:spcAft>
                <a:spcPct val="0"/>
              </a:spcAft>
              <a:defRPr sz="4000">
                <a:solidFill>
                  <a:schemeClr val="bg1"/>
                </a:solidFill>
                <a:latin typeface="Calibri" pitchFamily="-65" charset="0"/>
              </a:defRPr>
            </a:lvl6pPr>
            <a:lvl7pPr marL="914400" algn="l" defTabSz="457200" rtl="0" eaLnBrk="1" fontAlgn="base" hangingPunct="1">
              <a:spcBef>
                <a:spcPct val="0"/>
              </a:spcBef>
              <a:spcAft>
                <a:spcPct val="0"/>
              </a:spcAft>
              <a:defRPr sz="4000">
                <a:solidFill>
                  <a:schemeClr val="bg1"/>
                </a:solidFill>
                <a:latin typeface="Calibri" pitchFamily="-65" charset="0"/>
              </a:defRPr>
            </a:lvl7pPr>
            <a:lvl8pPr marL="1371600" algn="l" defTabSz="457200" rtl="0" eaLnBrk="1" fontAlgn="base" hangingPunct="1">
              <a:spcBef>
                <a:spcPct val="0"/>
              </a:spcBef>
              <a:spcAft>
                <a:spcPct val="0"/>
              </a:spcAft>
              <a:defRPr sz="4000">
                <a:solidFill>
                  <a:schemeClr val="bg1"/>
                </a:solidFill>
                <a:latin typeface="Calibri" pitchFamily="-65" charset="0"/>
              </a:defRPr>
            </a:lvl8pPr>
            <a:lvl9pPr marL="1828800" algn="l" defTabSz="457200" rtl="0" eaLnBrk="1" fontAlgn="base" hangingPunct="1">
              <a:spcBef>
                <a:spcPct val="0"/>
              </a:spcBef>
              <a:spcAft>
                <a:spcPct val="0"/>
              </a:spcAft>
              <a:defRPr sz="4000">
                <a:solidFill>
                  <a:schemeClr val="bg1"/>
                </a:solidFill>
                <a:latin typeface="Calibri" pitchFamily="-65" charset="0"/>
              </a:defRPr>
            </a:lvl9pPr>
          </a:lstStyle>
          <a:p>
            <a:r>
              <a:rPr lang="en-US" sz="3200" dirty="0" smtClean="0">
                <a:latin typeface="Gotham Book"/>
                <a:cs typeface="Gotham Book"/>
              </a:rPr>
              <a:t>Monitoring an IT Service: Setup</a:t>
            </a:r>
            <a:endParaRPr lang="en-US" sz="3200" dirty="0">
              <a:latin typeface="Gotham Book"/>
              <a:cs typeface="Gotham Book"/>
            </a:endParaRPr>
          </a:p>
        </p:txBody>
      </p:sp>
      <p:pic>
        <p:nvPicPr>
          <p:cNvPr id="2" name="Picture 1"/>
          <p:cNvPicPr>
            <a:picLocks noChangeAspect="1"/>
          </p:cNvPicPr>
          <p:nvPr/>
        </p:nvPicPr>
        <p:blipFill>
          <a:blip r:embed="rId3"/>
          <a:stretch>
            <a:fillRect/>
          </a:stretch>
        </p:blipFill>
        <p:spPr>
          <a:xfrm>
            <a:off x="1152525" y="1983835"/>
            <a:ext cx="6143625" cy="2632982"/>
          </a:xfrm>
          <a:prstGeom prst="rect">
            <a:avLst/>
          </a:prstGeom>
          <a:ln>
            <a:solidFill>
              <a:schemeClr val="bg2"/>
            </a:solidFill>
          </a:ln>
        </p:spPr>
      </p:pic>
    </p:spTree>
    <p:extLst>
      <p:ext uri="{BB962C8B-B14F-4D97-AF65-F5344CB8AC3E}">
        <p14:creationId xmlns:p14="http://schemas.microsoft.com/office/powerpoint/2010/main" xmlns="" val="24904902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0" y="150352"/>
            <a:ext cx="7848600" cy="5429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457200" rtl="0" fontAlgn="base">
              <a:spcBef>
                <a:spcPct val="0"/>
              </a:spcBef>
              <a:spcAft>
                <a:spcPct val="0"/>
              </a:spcAft>
              <a:defRPr sz="2800" b="1" kern="1200">
                <a:solidFill>
                  <a:schemeClr val="tx1"/>
                </a:solidFill>
                <a:latin typeface="Calibri"/>
                <a:ea typeface="ＭＳ Ｐゴシック" charset="-128"/>
                <a:cs typeface="Calibri"/>
              </a:defRPr>
            </a:lvl1pPr>
            <a:lvl2pPr algn="l" defTabSz="457200" rtl="0" fontAlgn="base">
              <a:spcBef>
                <a:spcPct val="0"/>
              </a:spcBef>
              <a:spcAft>
                <a:spcPct val="0"/>
              </a:spcAft>
              <a:defRPr sz="2800" b="1">
                <a:solidFill>
                  <a:schemeClr val="tx1"/>
                </a:solidFill>
                <a:latin typeface="Calibri" pitchFamily="-65" charset="0"/>
                <a:ea typeface="ＭＳ Ｐゴシック" charset="-128"/>
              </a:defRPr>
            </a:lvl2pPr>
            <a:lvl3pPr algn="l" defTabSz="457200" rtl="0" fontAlgn="base">
              <a:spcBef>
                <a:spcPct val="0"/>
              </a:spcBef>
              <a:spcAft>
                <a:spcPct val="0"/>
              </a:spcAft>
              <a:defRPr sz="2800" b="1">
                <a:solidFill>
                  <a:schemeClr val="tx1"/>
                </a:solidFill>
                <a:latin typeface="Calibri" pitchFamily="-65" charset="0"/>
                <a:ea typeface="ＭＳ Ｐゴシック" charset="-128"/>
              </a:defRPr>
            </a:lvl3pPr>
            <a:lvl4pPr algn="l" defTabSz="457200" rtl="0" fontAlgn="base">
              <a:spcBef>
                <a:spcPct val="0"/>
              </a:spcBef>
              <a:spcAft>
                <a:spcPct val="0"/>
              </a:spcAft>
              <a:defRPr sz="2800" b="1">
                <a:solidFill>
                  <a:schemeClr val="tx1"/>
                </a:solidFill>
                <a:latin typeface="Calibri" pitchFamily="-65" charset="0"/>
                <a:ea typeface="ＭＳ Ｐゴシック" charset="-128"/>
              </a:defRPr>
            </a:lvl4pPr>
            <a:lvl5pPr algn="l" defTabSz="457200" rtl="0" fontAlgn="base">
              <a:spcBef>
                <a:spcPct val="0"/>
              </a:spcBef>
              <a:spcAft>
                <a:spcPct val="0"/>
              </a:spcAft>
              <a:defRPr sz="2800" b="1">
                <a:solidFill>
                  <a:schemeClr val="tx1"/>
                </a:solidFill>
                <a:latin typeface="Calibri" pitchFamily="-65" charset="0"/>
                <a:ea typeface="ＭＳ Ｐゴシック" charset="-128"/>
              </a:defRPr>
            </a:lvl5pPr>
            <a:lvl6pPr marL="457200" algn="l" defTabSz="457200" rtl="0" eaLnBrk="1" fontAlgn="base" hangingPunct="1">
              <a:spcBef>
                <a:spcPct val="0"/>
              </a:spcBef>
              <a:spcAft>
                <a:spcPct val="0"/>
              </a:spcAft>
              <a:defRPr sz="4000">
                <a:solidFill>
                  <a:schemeClr val="bg1"/>
                </a:solidFill>
                <a:latin typeface="Calibri" pitchFamily="-65" charset="0"/>
              </a:defRPr>
            </a:lvl6pPr>
            <a:lvl7pPr marL="914400" algn="l" defTabSz="457200" rtl="0" eaLnBrk="1" fontAlgn="base" hangingPunct="1">
              <a:spcBef>
                <a:spcPct val="0"/>
              </a:spcBef>
              <a:spcAft>
                <a:spcPct val="0"/>
              </a:spcAft>
              <a:defRPr sz="4000">
                <a:solidFill>
                  <a:schemeClr val="bg1"/>
                </a:solidFill>
                <a:latin typeface="Calibri" pitchFamily="-65" charset="0"/>
              </a:defRPr>
            </a:lvl7pPr>
            <a:lvl8pPr marL="1371600" algn="l" defTabSz="457200" rtl="0" eaLnBrk="1" fontAlgn="base" hangingPunct="1">
              <a:spcBef>
                <a:spcPct val="0"/>
              </a:spcBef>
              <a:spcAft>
                <a:spcPct val="0"/>
              </a:spcAft>
              <a:defRPr sz="4000">
                <a:solidFill>
                  <a:schemeClr val="bg1"/>
                </a:solidFill>
                <a:latin typeface="Calibri" pitchFamily="-65" charset="0"/>
              </a:defRPr>
            </a:lvl8pPr>
            <a:lvl9pPr marL="1828800" algn="l" defTabSz="457200" rtl="0" eaLnBrk="1" fontAlgn="base" hangingPunct="1">
              <a:spcBef>
                <a:spcPct val="0"/>
              </a:spcBef>
              <a:spcAft>
                <a:spcPct val="0"/>
              </a:spcAft>
              <a:defRPr sz="4000">
                <a:solidFill>
                  <a:schemeClr val="bg1"/>
                </a:solidFill>
                <a:latin typeface="Calibri" pitchFamily="-65" charset="0"/>
              </a:defRPr>
            </a:lvl9pPr>
          </a:lstStyle>
          <a:p>
            <a:r>
              <a:rPr lang="en-US" sz="2400" dirty="0" smtClean="0">
                <a:latin typeface="Gotham Book"/>
                <a:cs typeface="Gotham Book"/>
              </a:rPr>
              <a:t>Monitoring an IT Service: Custom Dashboard</a:t>
            </a:r>
            <a:endParaRPr lang="en-US" sz="2400" dirty="0">
              <a:latin typeface="Gotham Book"/>
              <a:cs typeface="Gotham Book"/>
            </a:endParaRPr>
          </a:p>
        </p:txBody>
      </p:sp>
      <p:pic>
        <p:nvPicPr>
          <p:cNvPr id="1026" name="Picture 2" descr="C:\Users\gautam\Desktop\Picture12.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69119" y="1326629"/>
            <a:ext cx="8699501" cy="481012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7208460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0" y="150352"/>
            <a:ext cx="7848600" cy="5429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457200" rtl="0" fontAlgn="base">
              <a:spcBef>
                <a:spcPct val="0"/>
              </a:spcBef>
              <a:spcAft>
                <a:spcPct val="0"/>
              </a:spcAft>
              <a:defRPr sz="2800" b="1" kern="1200">
                <a:solidFill>
                  <a:schemeClr val="tx1"/>
                </a:solidFill>
                <a:latin typeface="Calibri"/>
                <a:ea typeface="ＭＳ Ｐゴシック" charset="-128"/>
                <a:cs typeface="Calibri"/>
              </a:defRPr>
            </a:lvl1pPr>
            <a:lvl2pPr algn="l" defTabSz="457200" rtl="0" fontAlgn="base">
              <a:spcBef>
                <a:spcPct val="0"/>
              </a:spcBef>
              <a:spcAft>
                <a:spcPct val="0"/>
              </a:spcAft>
              <a:defRPr sz="2800" b="1">
                <a:solidFill>
                  <a:schemeClr val="tx1"/>
                </a:solidFill>
                <a:latin typeface="Calibri" pitchFamily="-65" charset="0"/>
                <a:ea typeface="ＭＳ Ｐゴシック" charset="-128"/>
              </a:defRPr>
            </a:lvl2pPr>
            <a:lvl3pPr algn="l" defTabSz="457200" rtl="0" fontAlgn="base">
              <a:spcBef>
                <a:spcPct val="0"/>
              </a:spcBef>
              <a:spcAft>
                <a:spcPct val="0"/>
              </a:spcAft>
              <a:defRPr sz="2800" b="1">
                <a:solidFill>
                  <a:schemeClr val="tx1"/>
                </a:solidFill>
                <a:latin typeface="Calibri" pitchFamily="-65" charset="0"/>
                <a:ea typeface="ＭＳ Ｐゴシック" charset="-128"/>
              </a:defRPr>
            </a:lvl3pPr>
            <a:lvl4pPr algn="l" defTabSz="457200" rtl="0" fontAlgn="base">
              <a:spcBef>
                <a:spcPct val="0"/>
              </a:spcBef>
              <a:spcAft>
                <a:spcPct val="0"/>
              </a:spcAft>
              <a:defRPr sz="2800" b="1">
                <a:solidFill>
                  <a:schemeClr val="tx1"/>
                </a:solidFill>
                <a:latin typeface="Calibri" pitchFamily="-65" charset="0"/>
                <a:ea typeface="ＭＳ Ｐゴシック" charset="-128"/>
              </a:defRPr>
            </a:lvl4pPr>
            <a:lvl5pPr algn="l" defTabSz="457200" rtl="0" fontAlgn="base">
              <a:spcBef>
                <a:spcPct val="0"/>
              </a:spcBef>
              <a:spcAft>
                <a:spcPct val="0"/>
              </a:spcAft>
              <a:defRPr sz="2800" b="1">
                <a:solidFill>
                  <a:schemeClr val="tx1"/>
                </a:solidFill>
                <a:latin typeface="Calibri" pitchFamily="-65" charset="0"/>
                <a:ea typeface="ＭＳ Ｐゴシック" charset="-128"/>
              </a:defRPr>
            </a:lvl5pPr>
            <a:lvl6pPr marL="457200" algn="l" defTabSz="457200" rtl="0" eaLnBrk="1" fontAlgn="base" hangingPunct="1">
              <a:spcBef>
                <a:spcPct val="0"/>
              </a:spcBef>
              <a:spcAft>
                <a:spcPct val="0"/>
              </a:spcAft>
              <a:defRPr sz="4000">
                <a:solidFill>
                  <a:schemeClr val="bg1"/>
                </a:solidFill>
                <a:latin typeface="Calibri" pitchFamily="-65" charset="0"/>
              </a:defRPr>
            </a:lvl6pPr>
            <a:lvl7pPr marL="914400" algn="l" defTabSz="457200" rtl="0" eaLnBrk="1" fontAlgn="base" hangingPunct="1">
              <a:spcBef>
                <a:spcPct val="0"/>
              </a:spcBef>
              <a:spcAft>
                <a:spcPct val="0"/>
              </a:spcAft>
              <a:defRPr sz="4000">
                <a:solidFill>
                  <a:schemeClr val="bg1"/>
                </a:solidFill>
                <a:latin typeface="Calibri" pitchFamily="-65" charset="0"/>
              </a:defRPr>
            </a:lvl7pPr>
            <a:lvl8pPr marL="1371600" algn="l" defTabSz="457200" rtl="0" eaLnBrk="1" fontAlgn="base" hangingPunct="1">
              <a:spcBef>
                <a:spcPct val="0"/>
              </a:spcBef>
              <a:spcAft>
                <a:spcPct val="0"/>
              </a:spcAft>
              <a:defRPr sz="4000">
                <a:solidFill>
                  <a:schemeClr val="bg1"/>
                </a:solidFill>
                <a:latin typeface="Calibri" pitchFamily="-65" charset="0"/>
              </a:defRPr>
            </a:lvl8pPr>
            <a:lvl9pPr marL="1828800" algn="l" defTabSz="457200" rtl="0" eaLnBrk="1" fontAlgn="base" hangingPunct="1">
              <a:spcBef>
                <a:spcPct val="0"/>
              </a:spcBef>
              <a:spcAft>
                <a:spcPct val="0"/>
              </a:spcAft>
              <a:defRPr sz="4000">
                <a:solidFill>
                  <a:schemeClr val="bg1"/>
                </a:solidFill>
                <a:latin typeface="Calibri" pitchFamily="-65" charset="0"/>
              </a:defRPr>
            </a:lvl9pPr>
          </a:lstStyle>
          <a:p>
            <a:r>
              <a:rPr lang="en-US" sz="2400" dirty="0" smtClean="0">
                <a:latin typeface="Gotham Book"/>
                <a:cs typeface="Gotham Book"/>
              </a:rPr>
              <a:t>Monitoring an IT Service: Dependency Map</a:t>
            </a:r>
            <a:endParaRPr lang="en-US" sz="2400" dirty="0">
              <a:latin typeface="Gotham Book"/>
              <a:cs typeface="Gotham Book"/>
            </a:endParaRPr>
          </a:p>
        </p:txBody>
      </p:sp>
      <p:pic>
        <p:nvPicPr>
          <p:cNvPr id="3" name="Picture 2"/>
          <p:cNvPicPr>
            <a:picLocks noChangeAspect="1"/>
          </p:cNvPicPr>
          <p:nvPr/>
        </p:nvPicPr>
        <p:blipFill>
          <a:blip r:embed="rId3"/>
          <a:stretch>
            <a:fillRect/>
          </a:stretch>
        </p:blipFill>
        <p:spPr>
          <a:xfrm>
            <a:off x="2759037" y="2659065"/>
            <a:ext cx="5471873" cy="2442657"/>
          </a:xfrm>
          <a:prstGeom prst="rect">
            <a:avLst/>
          </a:prstGeom>
          <a:ln>
            <a:solidFill>
              <a:schemeClr val="bg2"/>
            </a:solidFill>
          </a:ln>
        </p:spPr>
      </p:pic>
      <p:pic>
        <p:nvPicPr>
          <p:cNvPr id="2" name="Picture 1"/>
          <p:cNvPicPr>
            <a:picLocks noChangeAspect="1"/>
          </p:cNvPicPr>
          <p:nvPr/>
        </p:nvPicPr>
        <p:blipFill>
          <a:blip r:embed="rId4"/>
          <a:stretch>
            <a:fillRect/>
          </a:stretch>
        </p:blipFill>
        <p:spPr>
          <a:xfrm>
            <a:off x="500310" y="2953263"/>
            <a:ext cx="2110257" cy="1685114"/>
          </a:xfrm>
          <a:prstGeom prst="rect">
            <a:avLst/>
          </a:prstGeom>
          <a:ln>
            <a:solidFill>
              <a:schemeClr val="bg2"/>
            </a:solidFill>
          </a:ln>
        </p:spPr>
      </p:pic>
    </p:spTree>
    <p:extLst>
      <p:ext uri="{BB962C8B-B14F-4D97-AF65-F5344CB8AC3E}">
        <p14:creationId xmlns:p14="http://schemas.microsoft.com/office/powerpoint/2010/main" xmlns="" val="11509131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smtClean="0"/>
              <a:t>Built-in templates for monitoring:</a:t>
            </a:r>
          </a:p>
          <a:p>
            <a:pPr lvl="1"/>
            <a:r>
              <a:rPr lang="en-US" dirty="0"/>
              <a:t>Microsoft Active </a:t>
            </a:r>
            <a:r>
              <a:rPr lang="en-US" dirty="0" smtClean="0"/>
              <a:t>Directory</a:t>
            </a:r>
            <a:endParaRPr lang="en-US" dirty="0"/>
          </a:p>
          <a:p>
            <a:pPr lvl="1"/>
            <a:r>
              <a:rPr lang="en-US" dirty="0" smtClean="0"/>
              <a:t>Microsoft Exchange</a:t>
            </a:r>
          </a:p>
          <a:p>
            <a:pPr lvl="1"/>
            <a:r>
              <a:rPr lang="en-US" dirty="0" err="1" smtClean="0"/>
              <a:t>SQLServer</a:t>
            </a:r>
            <a:endParaRPr lang="en-US" dirty="0"/>
          </a:p>
          <a:p>
            <a:pPr lvl="1"/>
            <a:r>
              <a:rPr lang="en-US" dirty="0" smtClean="0"/>
              <a:t>Internet </a:t>
            </a:r>
            <a:r>
              <a:rPr lang="en-US" dirty="0"/>
              <a:t>Information </a:t>
            </a:r>
            <a:r>
              <a:rPr lang="en-US" dirty="0" smtClean="0"/>
              <a:t>Server</a:t>
            </a:r>
            <a:endParaRPr lang="en-US" dirty="0"/>
          </a:p>
          <a:p>
            <a:pPr lvl="1"/>
            <a:r>
              <a:rPr lang="en-US" dirty="0" smtClean="0"/>
              <a:t>MySQL</a:t>
            </a:r>
            <a:endParaRPr lang="en-US" dirty="0"/>
          </a:p>
        </p:txBody>
      </p:sp>
      <p:sp>
        <p:nvSpPr>
          <p:cNvPr id="4" name="Title 3"/>
          <p:cNvSpPr>
            <a:spLocks noGrp="1"/>
          </p:cNvSpPr>
          <p:nvPr>
            <p:ph type="title"/>
          </p:nvPr>
        </p:nvSpPr>
        <p:spPr/>
        <p:txBody>
          <a:bodyPr/>
          <a:lstStyle/>
          <a:p>
            <a:r>
              <a:rPr lang="en-US" dirty="0" smtClean="0"/>
              <a:t>Monitoring Enterprise Applications</a:t>
            </a:r>
            <a:endParaRPr lang="en-US" dirty="0"/>
          </a:p>
        </p:txBody>
      </p:sp>
    </p:spTree>
    <p:extLst>
      <p:ext uri="{BB962C8B-B14F-4D97-AF65-F5344CB8AC3E}">
        <p14:creationId xmlns:p14="http://schemas.microsoft.com/office/powerpoint/2010/main" xmlns="" val="3992997433"/>
      </p:ext>
    </p:extLst>
  </p:cSld>
  <p:clrMapOvr>
    <a:masterClrMapping/>
  </p:clrMapOvr>
  <p:transition>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5879142" y="1309884"/>
            <a:ext cx="2316976" cy="40449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 name="Title 1"/>
          <p:cNvSpPr>
            <a:spLocks noGrp="1"/>
          </p:cNvSpPr>
          <p:nvPr>
            <p:ph type="title"/>
          </p:nvPr>
        </p:nvSpPr>
        <p:spPr>
          <a:xfrm>
            <a:off x="28755" y="150353"/>
            <a:ext cx="7483872" cy="315314"/>
          </a:xfrm>
        </p:spPr>
        <p:txBody>
          <a:bodyPr/>
          <a:lstStyle/>
          <a:p>
            <a:r>
              <a:rPr lang="en-US" dirty="0" smtClean="0"/>
              <a:t>Alert Escalation</a:t>
            </a:r>
            <a:endParaRPr lang="en-US" dirty="0"/>
          </a:p>
        </p:txBody>
      </p:sp>
      <p:sp>
        <p:nvSpPr>
          <p:cNvPr id="15" name="Content Placeholder 2"/>
          <p:cNvSpPr txBox="1">
            <a:spLocks/>
          </p:cNvSpPr>
          <p:nvPr/>
        </p:nvSpPr>
        <p:spPr bwMode="auto">
          <a:xfrm>
            <a:off x="139402" y="1026160"/>
            <a:ext cx="4794340" cy="533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fontAlgn="base">
              <a:spcBef>
                <a:spcPct val="20000"/>
              </a:spcBef>
              <a:spcAft>
                <a:spcPct val="0"/>
              </a:spcAft>
              <a:buFont typeface="Arial" charset="0"/>
              <a:buChar char="•"/>
              <a:defRPr sz="3200" kern="1200">
                <a:solidFill>
                  <a:schemeClr val="tx1"/>
                </a:solidFill>
                <a:latin typeface="Calibri"/>
                <a:ea typeface="ＭＳ Ｐゴシック" charset="-128"/>
                <a:cs typeface="Calibri"/>
              </a:defRPr>
            </a:lvl1pPr>
            <a:lvl2pPr marL="742950" indent="-285750" algn="l" defTabSz="457200" rtl="0" fontAlgn="base">
              <a:spcBef>
                <a:spcPct val="20000"/>
              </a:spcBef>
              <a:spcAft>
                <a:spcPct val="0"/>
              </a:spcAft>
              <a:buFont typeface="Arial" charset="0"/>
              <a:buChar char="–"/>
              <a:defRPr sz="2800" kern="1200">
                <a:solidFill>
                  <a:schemeClr val="tx1"/>
                </a:solidFill>
                <a:latin typeface="Calibri"/>
                <a:ea typeface="ＭＳ Ｐゴシック" charset="-128"/>
                <a:cs typeface="Calibri"/>
              </a:defRPr>
            </a:lvl2pPr>
            <a:lvl3pPr marL="1143000" indent="-228600" algn="l" defTabSz="457200" rtl="0" fontAlgn="base">
              <a:spcBef>
                <a:spcPct val="20000"/>
              </a:spcBef>
              <a:spcAft>
                <a:spcPct val="0"/>
              </a:spcAft>
              <a:buFont typeface="Arial" charset="0"/>
              <a:buChar char="•"/>
              <a:defRPr sz="2400" kern="1200">
                <a:solidFill>
                  <a:schemeClr val="tx1"/>
                </a:solidFill>
                <a:latin typeface="Calibri"/>
                <a:ea typeface="ＭＳ Ｐゴシック" charset="-128"/>
                <a:cs typeface="Calibri"/>
              </a:defRPr>
            </a:lvl3pPr>
            <a:lvl4pPr marL="1600200" indent="-228600" algn="l" defTabSz="457200" rtl="0" fontAlgn="base">
              <a:spcBef>
                <a:spcPct val="20000"/>
              </a:spcBef>
              <a:spcAft>
                <a:spcPct val="0"/>
              </a:spcAft>
              <a:buFont typeface="Arial" charset="0"/>
              <a:buChar char="–"/>
              <a:defRPr sz="2000" kern="1200">
                <a:solidFill>
                  <a:schemeClr val="tx1"/>
                </a:solidFill>
                <a:latin typeface="Calibri"/>
                <a:ea typeface="ＭＳ Ｐゴシック" charset="-128"/>
                <a:cs typeface="Calibri"/>
              </a:defRPr>
            </a:lvl4pPr>
            <a:lvl5pPr marL="2057400" indent="-228600" algn="l" defTabSz="457200" rtl="0" fontAlgn="base">
              <a:spcBef>
                <a:spcPct val="20000"/>
              </a:spcBef>
              <a:spcAft>
                <a:spcPct val="0"/>
              </a:spcAft>
              <a:buFont typeface="Arial" charset="0"/>
              <a:buChar char="»"/>
              <a:defRPr sz="2000" kern="1200">
                <a:solidFill>
                  <a:schemeClr val="tx1"/>
                </a:solidFill>
                <a:latin typeface="Calibri"/>
                <a:ea typeface="ＭＳ Ｐゴシック" charset="-128"/>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b="1" dirty="0" smtClean="0"/>
              <a:t>Goal</a:t>
            </a:r>
            <a:endParaRPr lang="en-US" sz="2000" b="1" dirty="0"/>
          </a:p>
          <a:p>
            <a:r>
              <a:rPr lang="en-US" sz="2000" dirty="0" smtClean="0"/>
              <a:t>Notify </a:t>
            </a:r>
            <a:r>
              <a:rPr lang="en-US" sz="2000" dirty="0"/>
              <a:t>the right people at the right time about critical </a:t>
            </a:r>
            <a:r>
              <a:rPr lang="en-US" sz="2000" dirty="0" smtClean="0"/>
              <a:t>alerts</a:t>
            </a:r>
          </a:p>
          <a:p>
            <a:pPr marL="0" indent="0">
              <a:buNone/>
            </a:pPr>
            <a:endParaRPr lang="en-US" sz="2000" b="1" dirty="0" smtClean="0"/>
          </a:p>
          <a:p>
            <a:pPr marL="0" indent="0">
              <a:buNone/>
            </a:pPr>
            <a:r>
              <a:rPr lang="en-US" sz="2400" b="1" dirty="0" smtClean="0"/>
              <a:t>Features</a:t>
            </a:r>
            <a:endParaRPr lang="en-US" sz="2000" b="1" dirty="0" smtClean="0"/>
          </a:p>
          <a:p>
            <a:r>
              <a:rPr lang="en-US" sz="2000" dirty="0" smtClean="0"/>
              <a:t>Escalation Schedule</a:t>
            </a:r>
          </a:p>
          <a:p>
            <a:pPr lvl="1"/>
            <a:r>
              <a:rPr lang="en-US" sz="1600" dirty="0" smtClean="0"/>
              <a:t>Define who is on duty, when</a:t>
            </a:r>
          </a:p>
          <a:p>
            <a:pPr lvl="1"/>
            <a:r>
              <a:rPr lang="en-US" sz="1600" dirty="0" smtClean="0"/>
              <a:t>Plan escalation coverage</a:t>
            </a:r>
          </a:p>
          <a:p>
            <a:r>
              <a:rPr lang="en-US" sz="2000" dirty="0" smtClean="0"/>
              <a:t>Escalation Matrix</a:t>
            </a:r>
          </a:p>
          <a:p>
            <a:pPr lvl="1"/>
            <a:r>
              <a:rPr lang="en-US" sz="1600" dirty="0" smtClean="0"/>
              <a:t>Define escalation chain of users to notify</a:t>
            </a:r>
          </a:p>
        </p:txBody>
      </p:sp>
      <p:pic>
        <p:nvPicPr>
          <p:cNvPr id="5" name="Picture 4"/>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675008" y="3620420"/>
            <a:ext cx="501938" cy="46589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425626" y="4134553"/>
            <a:ext cx="501938" cy="46589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7133851" y="4635715"/>
            <a:ext cx="501938" cy="465897"/>
          </a:xfrm>
          <a:prstGeom prst="rect">
            <a:avLst/>
          </a:prstGeom>
        </p:spPr>
      </p:pic>
      <p:grpSp>
        <p:nvGrpSpPr>
          <p:cNvPr id="20" name="Group 19"/>
          <p:cNvGrpSpPr/>
          <p:nvPr/>
        </p:nvGrpSpPr>
        <p:grpSpPr>
          <a:xfrm>
            <a:off x="5890826" y="2654112"/>
            <a:ext cx="2331264" cy="423852"/>
            <a:chOff x="6735639" y="1899007"/>
            <a:chExt cx="2227600" cy="423852"/>
          </a:xfrm>
        </p:grpSpPr>
        <p:sp>
          <p:nvSpPr>
            <p:cNvPr id="19" name="Rectangle 18"/>
            <p:cNvSpPr/>
            <p:nvPr/>
          </p:nvSpPr>
          <p:spPr>
            <a:xfrm>
              <a:off x="6735639" y="1899007"/>
              <a:ext cx="2227600" cy="42385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3" name="TextBox 12"/>
            <p:cNvSpPr txBox="1"/>
            <p:nvPr/>
          </p:nvSpPr>
          <p:spPr>
            <a:xfrm>
              <a:off x="7304268" y="1972434"/>
              <a:ext cx="1013792" cy="276999"/>
            </a:xfrm>
            <a:prstGeom prst="rect">
              <a:avLst/>
            </a:prstGeom>
            <a:noFill/>
          </p:spPr>
          <p:txBody>
            <a:bodyPr wrap="square" rtlCol="0">
              <a:spAutoFit/>
            </a:bodyPr>
            <a:lstStyle/>
            <a:p>
              <a:pPr algn="ctr"/>
              <a:r>
                <a:rPr lang="en-US" sz="1200" b="1" dirty="0" smtClean="0"/>
                <a:t>Email</a:t>
              </a:r>
              <a:endParaRPr lang="en-US" sz="1200" b="1" dirty="0"/>
            </a:p>
          </p:txBody>
        </p:sp>
      </p:grpSp>
      <p:sp>
        <p:nvSpPr>
          <p:cNvPr id="18" name="TextBox 17"/>
          <p:cNvSpPr txBox="1"/>
          <p:nvPr/>
        </p:nvSpPr>
        <p:spPr>
          <a:xfrm>
            <a:off x="6562152" y="1358243"/>
            <a:ext cx="1013792" cy="307777"/>
          </a:xfrm>
          <a:prstGeom prst="rect">
            <a:avLst/>
          </a:prstGeom>
          <a:noFill/>
        </p:spPr>
        <p:txBody>
          <a:bodyPr wrap="square" rtlCol="0">
            <a:spAutoFit/>
          </a:bodyPr>
          <a:lstStyle/>
          <a:p>
            <a:pPr algn="ctr"/>
            <a:r>
              <a:rPr lang="en-US" sz="1400" b="1" dirty="0" smtClean="0"/>
              <a:t>Alert</a:t>
            </a:r>
            <a:endParaRPr lang="en-US" sz="1400" b="1" dirty="0"/>
          </a:p>
        </p:txBody>
      </p:sp>
      <p:sp>
        <p:nvSpPr>
          <p:cNvPr id="22" name="Freeform 21"/>
          <p:cNvSpPr/>
          <p:nvPr/>
        </p:nvSpPr>
        <p:spPr>
          <a:xfrm>
            <a:off x="6145632" y="3077964"/>
            <a:ext cx="367939" cy="636105"/>
          </a:xfrm>
          <a:custGeom>
            <a:avLst/>
            <a:gdLst>
              <a:gd name="connsiteX0" fmla="*/ 0 w 367939"/>
              <a:gd name="connsiteY0" fmla="*/ 636105 h 636105"/>
              <a:gd name="connsiteX1" fmla="*/ 308113 w 367939"/>
              <a:gd name="connsiteY1" fmla="*/ 437322 h 636105"/>
              <a:gd name="connsiteX2" fmla="*/ 367748 w 367939"/>
              <a:gd name="connsiteY2" fmla="*/ 0 h 636105"/>
            </a:gdLst>
            <a:ahLst/>
            <a:cxnLst>
              <a:cxn ang="0">
                <a:pos x="connsiteX0" y="connsiteY0"/>
              </a:cxn>
              <a:cxn ang="0">
                <a:pos x="connsiteX1" y="connsiteY1"/>
              </a:cxn>
              <a:cxn ang="0">
                <a:pos x="connsiteX2" y="connsiteY2"/>
              </a:cxn>
            </a:cxnLst>
            <a:rect l="l" t="t" r="r" b="b"/>
            <a:pathLst>
              <a:path w="367939" h="636105">
                <a:moveTo>
                  <a:pt x="0" y="636105"/>
                </a:moveTo>
                <a:cubicBezTo>
                  <a:pt x="123411" y="589722"/>
                  <a:pt x="246822" y="543339"/>
                  <a:pt x="308113" y="437322"/>
                </a:cubicBezTo>
                <a:cubicBezTo>
                  <a:pt x="369404" y="331305"/>
                  <a:pt x="368576" y="165652"/>
                  <a:pt x="367748" y="0"/>
                </a:cubicBezTo>
              </a:path>
            </a:pathLst>
          </a:custGeom>
          <a:noFill/>
          <a:ln w="19050">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Freeform 22"/>
          <p:cNvSpPr/>
          <p:nvPr/>
        </p:nvSpPr>
        <p:spPr>
          <a:xfrm>
            <a:off x="6865984" y="3104958"/>
            <a:ext cx="422282" cy="1093304"/>
          </a:xfrm>
          <a:custGeom>
            <a:avLst/>
            <a:gdLst>
              <a:gd name="connsiteX0" fmla="*/ 0 w 263256"/>
              <a:gd name="connsiteY0" fmla="*/ 1093304 h 1093304"/>
              <a:gd name="connsiteX1" fmla="*/ 228600 w 263256"/>
              <a:gd name="connsiteY1" fmla="*/ 636104 h 1093304"/>
              <a:gd name="connsiteX2" fmla="*/ 258417 w 263256"/>
              <a:gd name="connsiteY2" fmla="*/ 0 h 1093304"/>
            </a:gdLst>
            <a:ahLst/>
            <a:cxnLst>
              <a:cxn ang="0">
                <a:pos x="connsiteX0" y="connsiteY0"/>
              </a:cxn>
              <a:cxn ang="0">
                <a:pos x="connsiteX1" y="connsiteY1"/>
              </a:cxn>
              <a:cxn ang="0">
                <a:pos x="connsiteX2" y="connsiteY2"/>
              </a:cxn>
            </a:cxnLst>
            <a:rect l="l" t="t" r="r" b="b"/>
            <a:pathLst>
              <a:path w="263256" h="1093304">
                <a:moveTo>
                  <a:pt x="0" y="1093304"/>
                </a:moveTo>
                <a:cubicBezTo>
                  <a:pt x="92765" y="955812"/>
                  <a:pt x="185531" y="818321"/>
                  <a:pt x="228600" y="636104"/>
                </a:cubicBezTo>
                <a:cubicBezTo>
                  <a:pt x="271670" y="453887"/>
                  <a:pt x="265043" y="226943"/>
                  <a:pt x="258417" y="0"/>
                </a:cubicBezTo>
              </a:path>
            </a:pathLst>
          </a:custGeom>
          <a:noFill/>
          <a:ln w="19050">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Freeform 23"/>
          <p:cNvSpPr/>
          <p:nvPr/>
        </p:nvSpPr>
        <p:spPr>
          <a:xfrm>
            <a:off x="7575944" y="3077964"/>
            <a:ext cx="278295" cy="1563283"/>
          </a:xfrm>
          <a:custGeom>
            <a:avLst/>
            <a:gdLst>
              <a:gd name="connsiteX0" fmla="*/ 0 w 278295"/>
              <a:gd name="connsiteY0" fmla="*/ 1490870 h 1490870"/>
              <a:gd name="connsiteX1" fmla="*/ 228600 w 278295"/>
              <a:gd name="connsiteY1" fmla="*/ 1023730 h 1490870"/>
              <a:gd name="connsiteX2" fmla="*/ 278295 w 278295"/>
              <a:gd name="connsiteY2" fmla="*/ 0 h 1490870"/>
            </a:gdLst>
            <a:ahLst/>
            <a:cxnLst>
              <a:cxn ang="0">
                <a:pos x="connsiteX0" y="connsiteY0"/>
              </a:cxn>
              <a:cxn ang="0">
                <a:pos x="connsiteX1" y="connsiteY1"/>
              </a:cxn>
              <a:cxn ang="0">
                <a:pos x="connsiteX2" y="connsiteY2"/>
              </a:cxn>
            </a:cxnLst>
            <a:rect l="l" t="t" r="r" b="b"/>
            <a:pathLst>
              <a:path w="278295" h="1490870">
                <a:moveTo>
                  <a:pt x="0" y="1490870"/>
                </a:moveTo>
                <a:cubicBezTo>
                  <a:pt x="91109" y="1381539"/>
                  <a:pt x="182218" y="1272208"/>
                  <a:pt x="228600" y="1023730"/>
                </a:cubicBezTo>
                <a:cubicBezTo>
                  <a:pt x="274982" y="775252"/>
                  <a:pt x="276638" y="387626"/>
                  <a:pt x="278295" y="0"/>
                </a:cubicBezTo>
              </a:path>
            </a:pathLst>
          </a:custGeom>
          <a:noFill/>
          <a:ln w="19050">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9" name="Straight Arrow Connector 28"/>
          <p:cNvCxnSpPr>
            <a:stCxn id="21" idx="2"/>
          </p:cNvCxnSpPr>
          <p:nvPr/>
        </p:nvCxnSpPr>
        <p:spPr>
          <a:xfrm flipH="1">
            <a:off x="7029460" y="1714378"/>
            <a:ext cx="8170" cy="9397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5385882" y="4107559"/>
            <a:ext cx="1039744" cy="307777"/>
          </a:xfrm>
          <a:prstGeom prst="rect">
            <a:avLst/>
          </a:prstGeom>
          <a:noFill/>
        </p:spPr>
        <p:txBody>
          <a:bodyPr wrap="square" rtlCol="0">
            <a:spAutoFit/>
          </a:bodyPr>
          <a:lstStyle/>
          <a:p>
            <a:pPr algn="ctr"/>
            <a:r>
              <a:rPr lang="en-US" sz="1400" b="1" dirty="0" smtClean="0"/>
              <a:t>Level 1</a:t>
            </a:r>
            <a:endParaRPr lang="en-US" sz="1400" b="1" dirty="0"/>
          </a:p>
        </p:txBody>
      </p:sp>
      <p:sp>
        <p:nvSpPr>
          <p:cNvPr id="32" name="TextBox 31"/>
          <p:cNvSpPr txBox="1"/>
          <p:nvPr/>
        </p:nvSpPr>
        <p:spPr>
          <a:xfrm>
            <a:off x="5857585" y="4655040"/>
            <a:ext cx="1039744" cy="307777"/>
          </a:xfrm>
          <a:prstGeom prst="rect">
            <a:avLst/>
          </a:prstGeom>
          <a:noFill/>
        </p:spPr>
        <p:txBody>
          <a:bodyPr wrap="square" rtlCol="0">
            <a:spAutoFit/>
          </a:bodyPr>
          <a:lstStyle/>
          <a:p>
            <a:pPr algn="ctr"/>
            <a:r>
              <a:rPr lang="en-US" sz="1400" b="1" dirty="0" smtClean="0"/>
              <a:t>Level 3</a:t>
            </a:r>
            <a:endParaRPr lang="en-US" sz="1400" b="1" dirty="0"/>
          </a:p>
        </p:txBody>
      </p:sp>
      <p:sp>
        <p:nvSpPr>
          <p:cNvPr id="33" name="TextBox 32"/>
          <p:cNvSpPr txBox="1"/>
          <p:nvPr/>
        </p:nvSpPr>
        <p:spPr>
          <a:xfrm>
            <a:off x="6596045" y="5156202"/>
            <a:ext cx="1039744" cy="307777"/>
          </a:xfrm>
          <a:prstGeom prst="rect">
            <a:avLst/>
          </a:prstGeom>
          <a:noFill/>
        </p:spPr>
        <p:txBody>
          <a:bodyPr wrap="square" rtlCol="0">
            <a:spAutoFit/>
          </a:bodyPr>
          <a:lstStyle/>
          <a:p>
            <a:pPr algn="ctr"/>
            <a:r>
              <a:rPr lang="en-US" sz="1400" b="1" dirty="0" smtClean="0"/>
              <a:t>Level 3</a:t>
            </a:r>
            <a:endParaRPr lang="en-US" sz="1400" b="1" dirty="0"/>
          </a:p>
        </p:txBody>
      </p:sp>
    </p:spTree>
    <p:extLst>
      <p:ext uri="{BB962C8B-B14F-4D97-AF65-F5344CB8AC3E}">
        <p14:creationId xmlns:p14="http://schemas.microsoft.com/office/powerpoint/2010/main" xmlns="" val="3426936643"/>
      </p:ext>
    </p:extLst>
  </p:cSld>
  <p:clrMapOvr>
    <a:masterClrMapping/>
  </p:clrMapOvr>
  <p:transition>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440" y="914401"/>
            <a:ext cx="8930012" cy="5354424"/>
          </a:xfrm>
        </p:spPr>
        <p:txBody>
          <a:bodyPr/>
          <a:lstStyle/>
          <a:p>
            <a:r>
              <a:rPr lang="en-US" dirty="0" smtClean="0">
                <a:solidFill>
                  <a:schemeClr val="tx2"/>
                </a:solidFill>
              </a:rPr>
              <a:t>Modern IT</a:t>
            </a:r>
            <a:r>
              <a:rPr lang="en-US" dirty="0">
                <a:solidFill>
                  <a:schemeClr val="tx2"/>
                </a:solidFill>
              </a:rPr>
              <a:t>: hybrid cloud, hybrid </a:t>
            </a:r>
            <a:r>
              <a:rPr lang="en-US" dirty="0" smtClean="0">
                <a:solidFill>
                  <a:schemeClr val="tx2"/>
                </a:solidFill>
              </a:rPr>
              <a:t>IT, and hybrid service management requirements</a:t>
            </a:r>
          </a:p>
          <a:p>
            <a:r>
              <a:rPr lang="en-US" dirty="0" smtClean="0"/>
              <a:t>How Vistara 3.0 addresses these needs</a:t>
            </a:r>
          </a:p>
          <a:p>
            <a:r>
              <a:rPr lang="en-US" dirty="0" smtClean="0"/>
              <a:t>Demo</a:t>
            </a:r>
          </a:p>
          <a:p>
            <a:r>
              <a:rPr lang="en-US" dirty="0" smtClean="0"/>
              <a:t>Q&amp;A</a:t>
            </a:r>
          </a:p>
        </p:txBody>
      </p:sp>
      <p:sp>
        <p:nvSpPr>
          <p:cNvPr id="3" name="Title 2"/>
          <p:cNvSpPr>
            <a:spLocks noGrp="1"/>
          </p:cNvSpPr>
          <p:nvPr>
            <p:ph type="title"/>
          </p:nvPr>
        </p:nvSpPr>
        <p:spPr>
          <a:xfrm>
            <a:off x="0" y="22225"/>
            <a:ext cx="7200900" cy="708025"/>
          </a:xfrm>
        </p:spPr>
        <p:txBody>
          <a:bodyPr/>
          <a:lstStyle/>
          <a:p>
            <a:r>
              <a:rPr lang="en-US" dirty="0" smtClean="0"/>
              <a:t>Agenda</a:t>
            </a:r>
            <a:endParaRPr lang="en-US" dirty="0"/>
          </a:p>
        </p:txBody>
      </p:sp>
    </p:spTree>
    <p:extLst>
      <p:ext uri="{BB962C8B-B14F-4D97-AF65-F5344CB8AC3E}">
        <p14:creationId xmlns:p14="http://schemas.microsoft.com/office/powerpoint/2010/main" xmlns="" val="759715890"/>
      </p:ext>
    </p:extLst>
  </p:cSld>
  <p:clrMapOvr>
    <a:masterClrMapping/>
  </p:clrMapOvr>
  <p:transition>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28755" y="108020"/>
            <a:ext cx="7483872" cy="414092"/>
          </a:xfrm>
        </p:spPr>
        <p:txBody>
          <a:bodyPr/>
          <a:lstStyle/>
          <a:p>
            <a:r>
              <a:rPr lang="en-US" dirty="0" smtClean="0"/>
              <a:t>Alert Escalation: Setup</a:t>
            </a:r>
            <a:endParaRPr lang="en-US" dirty="0"/>
          </a:p>
        </p:txBody>
      </p:sp>
      <p:pic>
        <p:nvPicPr>
          <p:cNvPr id="4" name="Picture 3"/>
          <p:cNvPicPr>
            <a:picLocks noChangeAspect="1"/>
          </p:cNvPicPr>
          <p:nvPr/>
        </p:nvPicPr>
        <p:blipFill>
          <a:blip r:embed="rId3"/>
          <a:stretch>
            <a:fillRect/>
          </a:stretch>
        </p:blipFill>
        <p:spPr>
          <a:xfrm>
            <a:off x="230878" y="1681939"/>
            <a:ext cx="7790001" cy="1628207"/>
          </a:xfrm>
          <a:prstGeom prst="rect">
            <a:avLst/>
          </a:prstGeom>
          <a:ln>
            <a:solidFill>
              <a:schemeClr val="bg2"/>
            </a:solidFill>
          </a:ln>
        </p:spPr>
      </p:pic>
      <p:pic>
        <p:nvPicPr>
          <p:cNvPr id="5" name="Picture 4"/>
          <p:cNvPicPr>
            <a:picLocks noChangeAspect="1"/>
          </p:cNvPicPr>
          <p:nvPr/>
        </p:nvPicPr>
        <p:blipFill>
          <a:blip r:embed="rId4"/>
          <a:stretch>
            <a:fillRect/>
          </a:stretch>
        </p:blipFill>
        <p:spPr>
          <a:xfrm>
            <a:off x="2141791" y="2713798"/>
            <a:ext cx="5978480" cy="2503694"/>
          </a:xfrm>
          <a:prstGeom prst="rect">
            <a:avLst/>
          </a:prstGeom>
          <a:ln>
            <a:solidFill>
              <a:schemeClr val="bg2"/>
            </a:solidFill>
          </a:ln>
        </p:spPr>
      </p:pic>
    </p:spTree>
    <p:extLst>
      <p:ext uri="{BB962C8B-B14F-4D97-AF65-F5344CB8AC3E}">
        <p14:creationId xmlns:p14="http://schemas.microsoft.com/office/powerpoint/2010/main" xmlns="" val="1980425"/>
      </p:ext>
    </p:extLst>
  </p:cSld>
  <p:clrMapOvr>
    <a:masterClrMapping/>
  </p:clrMapOvr>
  <p:transition>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28755" y="37464"/>
            <a:ext cx="7483872" cy="542925"/>
          </a:xfrm>
        </p:spPr>
        <p:txBody>
          <a:bodyPr/>
          <a:lstStyle/>
          <a:p>
            <a:r>
              <a:rPr lang="en-US" dirty="0" smtClean="0"/>
              <a:t>Alert Escalation</a:t>
            </a:r>
            <a:endParaRPr lang="en-US" dirty="0"/>
          </a:p>
        </p:txBody>
      </p:sp>
      <p:pic>
        <p:nvPicPr>
          <p:cNvPr id="2" name="Picture 1"/>
          <p:cNvPicPr>
            <a:picLocks noChangeAspect="1"/>
          </p:cNvPicPr>
          <p:nvPr/>
        </p:nvPicPr>
        <p:blipFill>
          <a:blip r:embed="rId3"/>
          <a:stretch>
            <a:fillRect/>
          </a:stretch>
        </p:blipFill>
        <p:spPr>
          <a:xfrm>
            <a:off x="264214" y="2858742"/>
            <a:ext cx="8425442" cy="1415084"/>
          </a:xfrm>
          <a:prstGeom prst="rect">
            <a:avLst/>
          </a:prstGeom>
          <a:ln>
            <a:solidFill>
              <a:schemeClr val="bg2"/>
            </a:solidFill>
          </a:ln>
        </p:spPr>
      </p:pic>
    </p:spTree>
    <p:extLst>
      <p:ext uri="{BB962C8B-B14F-4D97-AF65-F5344CB8AC3E}">
        <p14:creationId xmlns:p14="http://schemas.microsoft.com/office/powerpoint/2010/main" xmlns="" val="1057995186"/>
      </p:ext>
    </p:extLst>
  </p:cSld>
  <p:clrMapOvr>
    <a:masterClrMapping/>
  </p:clrMapOvr>
  <p:transition>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65686"/>
            <a:ext cx="7848600" cy="542925"/>
          </a:xfrm>
        </p:spPr>
        <p:txBody>
          <a:bodyPr/>
          <a:lstStyle/>
          <a:p>
            <a:r>
              <a:rPr lang="en-US" dirty="0" smtClean="0"/>
              <a:t>Asset Management</a:t>
            </a:r>
            <a:endParaRPr lang="en-US" dirty="0"/>
          </a:p>
        </p:txBody>
      </p:sp>
      <p:sp>
        <p:nvSpPr>
          <p:cNvPr id="17" name="Content Placeholder 2"/>
          <p:cNvSpPr txBox="1">
            <a:spLocks/>
          </p:cNvSpPr>
          <p:nvPr/>
        </p:nvSpPr>
        <p:spPr bwMode="auto">
          <a:xfrm>
            <a:off x="148616" y="973485"/>
            <a:ext cx="4897534" cy="544719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fontAlgn="base">
              <a:spcBef>
                <a:spcPct val="20000"/>
              </a:spcBef>
              <a:spcAft>
                <a:spcPct val="0"/>
              </a:spcAft>
              <a:buFont typeface="Arial" charset="0"/>
              <a:buChar char="•"/>
              <a:defRPr sz="3200" kern="1200">
                <a:solidFill>
                  <a:schemeClr val="tx1"/>
                </a:solidFill>
                <a:latin typeface="Calibri"/>
                <a:ea typeface="ＭＳ Ｐゴシック" charset="-128"/>
                <a:cs typeface="Calibri"/>
              </a:defRPr>
            </a:lvl1pPr>
            <a:lvl2pPr marL="742950" indent="-285750" algn="l" defTabSz="457200" rtl="0" fontAlgn="base">
              <a:spcBef>
                <a:spcPct val="20000"/>
              </a:spcBef>
              <a:spcAft>
                <a:spcPct val="0"/>
              </a:spcAft>
              <a:buFont typeface="Arial" charset="0"/>
              <a:buChar char="–"/>
              <a:defRPr sz="2800" kern="1200">
                <a:solidFill>
                  <a:schemeClr val="tx1"/>
                </a:solidFill>
                <a:latin typeface="Calibri"/>
                <a:ea typeface="ＭＳ Ｐゴシック" charset="-128"/>
                <a:cs typeface="Calibri"/>
              </a:defRPr>
            </a:lvl2pPr>
            <a:lvl3pPr marL="1143000" indent="-228600" algn="l" defTabSz="457200" rtl="0" fontAlgn="base">
              <a:spcBef>
                <a:spcPct val="20000"/>
              </a:spcBef>
              <a:spcAft>
                <a:spcPct val="0"/>
              </a:spcAft>
              <a:buFont typeface="Arial" charset="0"/>
              <a:buChar char="•"/>
              <a:defRPr sz="2400" kern="1200">
                <a:solidFill>
                  <a:schemeClr val="tx1"/>
                </a:solidFill>
                <a:latin typeface="Calibri"/>
                <a:ea typeface="ＭＳ Ｐゴシック" charset="-128"/>
                <a:cs typeface="Calibri"/>
              </a:defRPr>
            </a:lvl3pPr>
            <a:lvl4pPr marL="1600200" indent="-228600" algn="l" defTabSz="457200" rtl="0" fontAlgn="base">
              <a:spcBef>
                <a:spcPct val="20000"/>
              </a:spcBef>
              <a:spcAft>
                <a:spcPct val="0"/>
              </a:spcAft>
              <a:buFont typeface="Arial" charset="0"/>
              <a:buChar char="–"/>
              <a:defRPr sz="2000" kern="1200">
                <a:solidFill>
                  <a:schemeClr val="tx1"/>
                </a:solidFill>
                <a:latin typeface="Calibri"/>
                <a:ea typeface="ＭＳ Ｐゴシック" charset="-128"/>
                <a:cs typeface="Calibri"/>
              </a:defRPr>
            </a:lvl4pPr>
            <a:lvl5pPr marL="2057400" indent="-228600" algn="l" defTabSz="457200" rtl="0" fontAlgn="base">
              <a:spcBef>
                <a:spcPct val="20000"/>
              </a:spcBef>
              <a:spcAft>
                <a:spcPct val="0"/>
              </a:spcAft>
              <a:buFont typeface="Arial" charset="0"/>
              <a:buChar char="»"/>
              <a:defRPr sz="2000" kern="1200">
                <a:solidFill>
                  <a:schemeClr val="tx1"/>
                </a:solidFill>
                <a:latin typeface="Calibri"/>
                <a:ea typeface="ＭＳ Ｐゴシック" charset="-128"/>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b="1" dirty="0"/>
              <a:t>Goal</a:t>
            </a:r>
            <a:endParaRPr lang="en-US" sz="2000" dirty="0" smtClean="0"/>
          </a:p>
          <a:p>
            <a:r>
              <a:rPr lang="en-US" sz="2000" dirty="0" smtClean="0"/>
              <a:t>Single source of truth for hardware asset state</a:t>
            </a:r>
            <a:endParaRPr lang="en-US" sz="1800" dirty="0" smtClean="0"/>
          </a:p>
          <a:p>
            <a:pPr lvl="1"/>
            <a:r>
              <a:rPr lang="en-US" sz="1600" dirty="0" smtClean="0"/>
              <a:t>Ownership, Location</a:t>
            </a:r>
          </a:p>
          <a:p>
            <a:pPr lvl="1"/>
            <a:r>
              <a:rPr lang="en-US" sz="1600" dirty="0" smtClean="0"/>
              <a:t>Warranty</a:t>
            </a:r>
            <a:r>
              <a:rPr lang="en-US" sz="1600" dirty="0"/>
              <a:t> </a:t>
            </a:r>
            <a:r>
              <a:rPr lang="en-US" sz="1600" dirty="0" smtClean="0"/>
              <a:t>and Support Contracts</a:t>
            </a:r>
          </a:p>
          <a:p>
            <a:pPr lvl="1"/>
            <a:r>
              <a:rPr lang="en-US" sz="1600" dirty="0" smtClean="0"/>
              <a:t>Operational State: Deployed, In Repair, …</a:t>
            </a:r>
            <a:endParaRPr lang="en-US" sz="1800" dirty="0" smtClean="0"/>
          </a:p>
          <a:p>
            <a:pPr marL="0" indent="0">
              <a:buNone/>
            </a:pPr>
            <a:r>
              <a:rPr lang="en-US" sz="2400" b="1" dirty="0" smtClean="0"/>
              <a:t>Features</a:t>
            </a:r>
            <a:endParaRPr lang="en-US" sz="1800" b="1" dirty="0" smtClean="0"/>
          </a:p>
          <a:p>
            <a:r>
              <a:rPr lang="en-US" sz="1800" dirty="0" smtClean="0"/>
              <a:t>Asset Metadata</a:t>
            </a:r>
          </a:p>
          <a:p>
            <a:pPr lvl="1"/>
            <a:r>
              <a:rPr lang="en-US" sz="1600" dirty="0" smtClean="0"/>
              <a:t>Asset Attributes</a:t>
            </a:r>
          </a:p>
          <a:p>
            <a:pPr lvl="2"/>
            <a:r>
              <a:rPr lang="en-US" sz="1200" dirty="0" smtClean="0"/>
              <a:t>Owner, Operational State</a:t>
            </a:r>
          </a:p>
          <a:p>
            <a:pPr lvl="1"/>
            <a:r>
              <a:rPr lang="en-US" sz="1600" dirty="0" smtClean="0"/>
              <a:t>Contract</a:t>
            </a:r>
          </a:p>
          <a:p>
            <a:pPr lvl="2"/>
            <a:r>
              <a:rPr lang="en-US" sz="1400" dirty="0" smtClean="0"/>
              <a:t>Maintain Warranty, Support Information</a:t>
            </a:r>
          </a:p>
          <a:p>
            <a:r>
              <a:rPr lang="en-US" sz="2000" dirty="0" smtClean="0"/>
              <a:t>Data Connectors</a:t>
            </a:r>
          </a:p>
          <a:p>
            <a:pPr lvl="1"/>
            <a:r>
              <a:rPr lang="en-US" sz="1600" dirty="0" smtClean="0"/>
              <a:t>Synchronize with multiple sources of asset information across the enterprise</a:t>
            </a:r>
          </a:p>
          <a:p>
            <a:pPr lvl="1"/>
            <a:r>
              <a:rPr lang="en-US" sz="1600" dirty="0" smtClean="0"/>
              <a:t>Data connectors for Active Directory, CSV, SQL</a:t>
            </a:r>
          </a:p>
          <a:p>
            <a:r>
              <a:rPr lang="en-US" sz="2000" dirty="0" smtClean="0"/>
              <a:t>Asset Reports</a:t>
            </a:r>
          </a:p>
        </p:txBody>
      </p:sp>
      <p:grpSp>
        <p:nvGrpSpPr>
          <p:cNvPr id="2" name="Group 1"/>
          <p:cNvGrpSpPr/>
          <p:nvPr/>
        </p:nvGrpSpPr>
        <p:grpSpPr>
          <a:xfrm>
            <a:off x="5134050" y="2016550"/>
            <a:ext cx="3757712" cy="2840040"/>
            <a:chOff x="5134050" y="2016550"/>
            <a:chExt cx="3757712" cy="2840040"/>
          </a:xfrm>
        </p:grpSpPr>
        <p:grpSp>
          <p:nvGrpSpPr>
            <p:cNvPr id="6" name="Group 5"/>
            <p:cNvGrpSpPr/>
            <p:nvPr/>
          </p:nvGrpSpPr>
          <p:grpSpPr>
            <a:xfrm>
              <a:off x="6704841" y="4092273"/>
              <a:ext cx="1190625" cy="764317"/>
              <a:chOff x="4155908" y="1189974"/>
              <a:chExt cx="2663181" cy="1675773"/>
            </a:xfrm>
          </p:grpSpPr>
          <p:pic>
            <p:nvPicPr>
              <p:cNvPr id="7" name="Picture 6" descr="HiRes.jpg"/>
              <p:cNvPicPr>
                <a:picLocks noChangeAspect="1"/>
              </p:cNvPicPr>
              <p:nvPr/>
            </p:nvPicPr>
            <p:blipFill>
              <a:blip r:embed="rId3">
                <a:clrChange>
                  <a:clrFrom>
                    <a:srgbClr val="101010"/>
                  </a:clrFrom>
                  <a:clrTo>
                    <a:srgbClr val="101010">
                      <a:alpha val="0"/>
                    </a:srgbClr>
                  </a:clrTo>
                </a:clrChange>
              </a:blip>
              <a:srcRect l="52897" t="40063" r="24798" b="43316"/>
              <a:stretch>
                <a:fillRect/>
              </a:stretch>
            </p:blipFill>
            <p:spPr>
              <a:xfrm>
                <a:off x="4155908" y="1189974"/>
                <a:ext cx="2663181" cy="1675773"/>
              </a:xfrm>
              <a:prstGeom prst="rect">
                <a:avLst/>
              </a:prstGeom>
              <a:solidFill>
                <a:srgbClr val="BDD1E3"/>
              </a:solidFill>
              <a:ln>
                <a:noFill/>
              </a:ln>
            </p:spPr>
          </p:pic>
          <p:pic>
            <p:nvPicPr>
              <p:cNvPr id="8" name="Picture 7" descr="vistara_logo.eps"/>
              <p:cNvPicPr>
                <a:picLocks noChangeAspect="1"/>
              </p:cNvPicPr>
              <p:nvPr/>
            </p:nvPicPr>
            <p:blipFill>
              <a:blip r:embed="rId4"/>
              <a:srcRect r="73333"/>
              <a:stretch>
                <a:fillRect/>
              </a:stretch>
            </p:blipFill>
            <p:spPr>
              <a:xfrm>
                <a:off x="4883749" y="1507066"/>
                <a:ext cx="1371135" cy="1207875"/>
              </a:xfrm>
              <a:prstGeom prst="rect">
                <a:avLst/>
              </a:prstGeom>
            </p:spPr>
          </p:pic>
        </p:grpSp>
        <p:sp>
          <p:nvSpPr>
            <p:cNvPr id="9" name="TextBox 8"/>
            <p:cNvSpPr txBox="1"/>
            <p:nvPr/>
          </p:nvSpPr>
          <p:spPr>
            <a:xfrm>
              <a:off x="5134050" y="2328158"/>
              <a:ext cx="1125973" cy="461665"/>
            </a:xfrm>
            <a:prstGeom prst="rect">
              <a:avLst/>
            </a:prstGeom>
            <a:noFill/>
          </p:spPr>
          <p:txBody>
            <a:bodyPr wrap="square" rtlCol="0">
              <a:spAutoFit/>
            </a:bodyPr>
            <a:lstStyle/>
            <a:p>
              <a:pPr algn="ctr"/>
              <a:r>
                <a:rPr lang="en-US" sz="1200" b="1" dirty="0" smtClean="0"/>
                <a:t>Active Directory </a:t>
              </a:r>
              <a:endParaRPr lang="en-US" sz="1200" b="1" dirty="0"/>
            </a:p>
          </p:txBody>
        </p:sp>
        <p:sp>
          <p:nvSpPr>
            <p:cNvPr id="10" name="Flowchart: Magnetic Disk 9"/>
            <p:cNvSpPr/>
            <p:nvPr/>
          </p:nvSpPr>
          <p:spPr>
            <a:xfrm>
              <a:off x="5563905" y="2789823"/>
              <a:ext cx="420631" cy="314423"/>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1" name="Straight Connector 10"/>
            <p:cNvCxnSpPr/>
            <p:nvPr/>
          </p:nvCxnSpPr>
          <p:spPr>
            <a:xfrm>
              <a:off x="5911701" y="3254211"/>
              <a:ext cx="1064092" cy="982687"/>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14" name="Flowchart: Magnetic Disk 13"/>
            <p:cNvSpPr/>
            <p:nvPr/>
          </p:nvSpPr>
          <p:spPr>
            <a:xfrm>
              <a:off x="6616476" y="2820881"/>
              <a:ext cx="420631" cy="314423"/>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5" name="Flowchart: Magnetic Disk 14"/>
            <p:cNvSpPr/>
            <p:nvPr/>
          </p:nvSpPr>
          <p:spPr>
            <a:xfrm>
              <a:off x="7902658" y="2939788"/>
              <a:ext cx="420631" cy="314423"/>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6" name="TextBox 15"/>
            <p:cNvSpPr txBox="1"/>
            <p:nvPr/>
          </p:nvSpPr>
          <p:spPr>
            <a:xfrm>
              <a:off x="6412807" y="2182941"/>
              <a:ext cx="1125973" cy="461665"/>
            </a:xfrm>
            <a:prstGeom prst="rect">
              <a:avLst/>
            </a:prstGeom>
            <a:noFill/>
          </p:spPr>
          <p:txBody>
            <a:bodyPr wrap="square" rtlCol="0">
              <a:spAutoFit/>
            </a:bodyPr>
            <a:lstStyle/>
            <a:p>
              <a:pPr algn="ctr"/>
              <a:r>
                <a:rPr lang="en-US" sz="1200" b="1" dirty="0" smtClean="0"/>
                <a:t>Procurement (e.g. Oracle)</a:t>
              </a:r>
              <a:endParaRPr lang="en-US" sz="1200" b="1" dirty="0"/>
            </a:p>
          </p:txBody>
        </p:sp>
        <p:cxnSp>
          <p:nvCxnSpPr>
            <p:cNvPr id="18" name="Straight Connector 17"/>
            <p:cNvCxnSpPr/>
            <p:nvPr/>
          </p:nvCxnSpPr>
          <p:spPr>
            <a:xfrm>
              <a:off x="6975793" y="3215436"/>
              <a:ext cx="178891" cy="876837"/>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7581141" y="2016550"/>
              <a:ext cx="1310621" cy="830997"/>
            </a:xfrm>
            <a:prstGeom prst="rect">
              <a:avLst/>
            </a:prstGeom>
            <a:noFill/>
          </p:spPr>
          <p:txBody>
            <a:bodyPr wrap="square" rtlCol="0">
              <a:spAutoFit/>
            </a:bodyPr>
            <a:lstStyle/>
            <a:p>
              <a:pPr algn="ctr"/>
              <a:r>
                <a:rPr lang="en-US" sz="1200" b="1" dirty="0" smtClean="0"/>
                <a:t>Shipping &amp; Receiving </a:t>
              </a:r>
            </a:p>
            <a:p>
              <a:pPr algn="ctr"/>
              <a:r>
                <a:rPr lang="en-US" sz="1200" b="1" dirty="0" smtClean="0"/>
                <a:t>(e.g. Barcode Scanner)</a:t>
              </a:r>
              <a:endParaRPr lang="en-US" sz="1200" b="1" dirty="0"/>
            </a:p>
          </p:txBody>
        </p:sp>
        <p:cxnSp>
          <p:nvCxnSpPr>
            <p:cNvPr id="21" name="Straight Connector 20"/>
            <p:cNvCxnSpPr/>
            <p:nvPr/>
          </p:nvCxnSpPr>
          <p:spPr>
            <a:xfrm flipH="1">
              <a:off x="7538780" y="3324537"/>
              <a:ext cx="574194" cy="87529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xmlns="" val="1457407843"/>
      </p:ext>
    </p:extLst>
  </p:cSld>
  <p:clrMapOvr>
    <a:masterClrMapping/>
  </p:clrMapOvr>
  <p:transition>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65686"/>
            <a:ext cx="7848600" cy="542925"/>
          </a:xfrm>
        </p:spPr>
        <p:txBody>
          <a:bodyPr/>
          <a:lstStyle/>
          <a:p>
            <a:r>
              <a:rPr lang="en-US" dirty="0" smtClean="0"/>
              <a:t>Asset Management</a:t>
            </a:r>
            <a:endParaRPr lang="en-US" dirty="0"/>
          </a:p>
        </p:txBody>
      </p:sp>
      <p:pic>
        <p:nvPicPr>
          <p:cNvPr id="4" name="Picture 3"/>
          <p:cNvPicPr>
            <a:picLocks noChangeAspect="1"/>
          </p:cNvPicPr>
          <p:nvPr/>
        </p:nvPicPr>
        <p:blipFill>
          <a:blip r:embed="rId3"/>
          <a:stretch>
            <a:fillRect/>
          </a:stretch>
        </p:blipFill>
        <p:spPr>
          <a:xfrm>
            <a:off x="403777" y="2838655"/>
            <a:ext cx="3139676" cy="1822797"/>
          </a:xfrm>
          <a:prstGeom prst="rect">
            <a:avLst/>
          </a:prstGeom>
          <a:ln>
            <a:solidFill>
              <a:schemeClr val="bg2"/>
            </a:solidFill>
          </a:ln>
        </p:spPr>
      </p:pic>
      <p:pic>
        <p:nvPicPr>
          <p:cNvPr id="7" name="Picture 6"/>
          <p:cNvPicPr>
            <a:picLocks noChangeAspect="1"/>
          </p:cNvPicPr>
          <p:nvPr/>
        </p:nvPicPr>
        <p:blipFill>
          <a:blip r:embed="rId4"/>
          <a:stretch>
            <a:fillRect/>
          </a:stretch>
        </p:blipFill>
        <p:spPr>
          <a:xfrm>
            <a:off x="4002157" y="3161176"/>
            <a:ext cx="1276350" cy="333375"/>
          </a:xfrm>
          <a:prstGeom prst="rect">
            <a:avLst/>
          </a:prstGeom>
          <a:ln>
            <a:solidFill>
              <a:schemeClr val="bg2"/>
            </a:solidFill>
          </a:ln>
        </p:spPr>
      </p:pic>
      <p:pic>
        <p:nvPicPr>
          <p:cNvPr id="8" name="Picture 7"/>
          <p:cNvPicPr>
            <a:picLocks noChangeAspect="1"/>
          </p:cNvPicPr>
          <p:nvPr/>
        </p:nvPicPr>
        <p:blipFill>
          <a:blip r:embed="rId5"/>
          <a:stretch>
            <a:fillRect/>
          </a:stretch>
        </p:blipFill>
        <p:spPr>
          <a:xfrm>
            <a:off x="4002158" y="3494551"/>
            <a:ext cx="4784034" cy="832167"/>
          </a:xfrm>
          <a:prstGeom prst="rect">
            <a:avLst/>
          </a:prstGeom>
          <a:ln>
            <a:solidFill>
              <a:schemeClr val="bg2"/>
            </a:solidFill>
          </a:ln>
        </p:spPr>
      </p:pic>
    </p:spTree>
    <p:extLst>
      <p:ext uri="{BB962C8B-B14F-4D97-AF65-F5344CB8AC3E}">
        <p14:creationId xmlns:p14="http://schemas.microsoft.com/office/powerpoint/2010/main" xmlns="" val="751947263"/>
      </p:ext>
    </p:extLst>
  </p:cSld>
  <p:clrMapOvr>
    <a:masterClrMapping/>
  </p:clrMapOvr>
  <p:transition>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93908"/>
            <a:ext cx="7848600" cy="542925"/>
          </a:xfrm>
        </p:spPr>
        <p:txBody>
          <a:bodyPr/>
          <a:lstStyle/>
          <a:p>
            <a:r>
              <a:rPr lang="en-US" sz="2800" dirty="0" smtClean="0"/>
              <a:t>Asset Management: Data Connectors</a:t>
            </a:r>
            <a:endParaRPr lang="en-US" sz="2800" dirty="0"/>
          </a:p>
        </p:txBody>
      </p:sp>
      <p:pic>
        <p:nvPicPr>
          <p:cNvPr id="2" name="Picture 1"/>
          <p:cNvPicPr>
            <a:picLocks noChangeAspect="1"/>
          </p:cNvPicPr>
          <p:nvPr/>
        </p:nvPicPr>
        <p:blipFill>
          <a:blip r:embed="rId3"/>
          <a:stretch>
            <a:fillRect/>
          </a:stretch>
        </p:blipFill>
        <p:spPr>
          <a:xfrm>
            <a:off x="664470" y="2032494"/>
            <a:ext cx="6380922" cy="358927"/>
          </a:xfrm>
          <a:prstGeom prst="rect">
            <a:avLst/>
          </a:prstGeom>
          <a:ln>
            <a:solidFill>
              <a:schemeClr val="bg2"/>
            </a:solidFill>
          </a:ln>
        </p:spPr>
      </p:pic>
      <p:pic>
        <p:nvPicPr>
          <p:cNvPr id="3" name="Picture 2"/>
          <p:cNvPicPr>
            <a:picLocks noChangeAspect="1"/>
          </p:cNvPicPr>
          <p:nvPr/>
        </p:nvPicPr>
        <p:blipFill>
          <a:blip r:embed="rId4"/>
          <a:stretch>
            <a:fillRect/>
          </a:stretch>
        </p:blipFill>
        <p:spPr>
          <a:xfrm>
            <a:off x="664470" y="2609204"/>
            <a:ext cx="4533693" cy="2577500"/>
          </a:xfrm>
          <a:prstGeom prst="rect">
            <a:avLst/>
          </a:prstGeom>
          <a:ln>
            <a:solidFill>
              <a:schemeClr val="bg2"/>
            </a:solidFill>
          </a:ln>
        </p:spPr>
      </p:pic>
      <p:pic>
        <p:nvPicPr>
          <p:cNvPr id="6" name="Picture 5"/>
          <p:cNvPicPr>
            <a:picLocks noChangeAspect="1"/>
          </p:cNvPicPr>
          <p:nvPr/>
        </p:nvPicPr>
        <p:blipFill>
          <a:blip r:embed="rId5"/>
          <a:stretch>
            <a:fillRect/>
          </a:stretch>
        </p:blipFill>
        <p:spPr>
          <a:xfrm>
            <a:off x="4391645" y="4089566"/>
            <a:ext cx="4406348" cy="2035249"/>
          </a:xfrm>
          <a:prstGeom prst="rect">
            <a:avLst/>
          </a:prstGeom>
          <a:ln>
            <a:solidFill>
              <a:schemeClr val="bg2"/>
            </a:solidFill>
          </a:ln>
        </p:spPr>
      </p:pic>
    </p:spTree>
    <p:extLst>
      <p:ext uri="{BB962C8B-B14F-4D97-AF65-F5344CB8AC3E}">
        <p14:creationId xmlns:p14="http://schemas.microsoft.com/office/powerpoint/2010/main" xmlns="" val="3064302606"/>
      </p:ext>
    </p:extLst>
  </p:cSld>
  <p:clrMapOvr>
    <a:masterClrMapping/>
  </p:clrMapOvr>
  <p:transition>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65686"/>
            <a:ext cx="7848600" cy="542925"/>
          </a:xfrm>
        </p:spPr>
        <p:txBody>
          <a:bodyPr/>
          <a:lstStyle/>
          <a:p>
            <a:r>
              <a:rPr lang="en-US" dirty="0" smtClean="0"/>
              <a:t>Executive Summary Report</a:t>
            </a:r>
            <a:endParaRPr lang="en-US" dirty="0"/>
          </a:p>
        </p:txBody>
      </p:sp>
      <p:pic>
        <p:nvPicPr>
          <p:cNvPr id="6" name="Picture 5"/>
          <p:cNvPicPr>
            <a:picLocks noChangeAspect="1"/>
          </p:cNvPicPr>
          <p:nvPr/>
        </p:nvPicPr>
        <p:blipFill>
          <a:blip r:embed="rId3"/>
          <a:stretch>
            <a:fillRect/>
          </a:stretch>
        </p:blipFill>
        <p:spPr>
          <a:xfrm>
            <a:off x="1013285" y="1592008"/>
            <a:ext cx="7430535" cy="4694459"/>
          </a:xfrm>
          <a:prstGeom prst="rect">
            <a:avLst/>
          </a:prstGeom>
        </p:spPr>
      </p:pic>
      <p:pic>
        <p:nvPicPr>
          <p:cNvPr id="2" name="Picture 1"/>
          <p:cNvPicPr>
            <a:picLocks noChangeAspect="1"/>
          </p:cNvPicPr>
          <p:nvPr/>
        </p:nvPicPr>
        <p:blipFill>
          <a:blip r:embed="rId4"/>
          <a:stretch>
            <a:fillRect/>
          </a:stretch>
        </p:blipFill>
        <p:spPr>
          <a:xfrm>
            <a:off x="272374" y="1070562"/>
            <a:ext cx="2930883" cy="816604"/>
          </a:xfrm>
          <a:prstGeom prst="rect">
            <a:avLst/>
          </a:prstGeom>
          <a:ln>
            <a:solidFill>
              <a:schemeClr val="bg2"/>
            </a:solidFill>
          </a:ln>
        </p:spPr>
      </p:pic>
    </p:spTree>
    <p:extLst>
      <p:ext uri="{BB962C8B-B14F-4D97-AF65-F5344CB8AC3E}">
        <p14:creationId xmlns:p14="http://schemas.microsoft.com/office/powerpoint/2010/main" xmlns="" val="3509633712"/>
      </p:ext>
    </p:extLst>
  </p:cSld>
  <p:clrMapOvr>
    <a:masterClrMapping/>
  </p:clrMapOvr>
  <p:transition>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71123"/>
            <a:ext cx="7848600" cy="542925"/>
          </a:xfrm>
        </p:spPr>
        <p:txBody>
          <a:bodyPr/>
          <a:lstStyle/>
          <a:p>
            <a:r>
              <a:rPr lang="en-US" dirty="0" smtClean="0"/>
              <a:t>Executive Summary Report</a:t>
            </a:r>
            <a:endParaRPr lang="en-US" dirty="0"/>
          </a:p>
        </p:txBody>
      </p:sp>
      <p:pic>
        <p:nvPicPr>
          <p:cNvPr id="3" name="Picture 2"/>
          <p:cNvPicPr>
            <a:picLocks noChangeAspect="1"/>
          </p:cNvPicPr>
          <p:nvPr/>
        </p:nvPicPr>
        <p:blipFill>
          <a:blip r:embed="rId3"/>
          <a:stretch>
            <a:fillRect/>
          </a:stretch>
        </p:blipFill>
        <p:spPr>
          <a:xfrm>
            <a:off x="420549" y="1224880"/>
            <a:ext cx="4529137" cy="1518439"/>
          </a:xfrm>
          <a:prstGeom prst="rect">
            <a:avLst/>
          </a:prstGeom>
          <a:ln>
            <a:solidFill>
              <a:schemeClr val="bg2"/>
            </a:solidFill>
          </a:ln>
        </p:spPr>
      </p:pic>
      <p:pic>
        <p:nvPicPr>
          <p:cNvPr id="4" name="Picture 3"/>
          <p:cNvPicPr>
            <a:picLocks noChangeAspect="1"/>
          </p:cNvPicPr>
          <p:nvPr/>
        </p:nvPicPr>
        <p:blipFill>
          <a:blip r:embed="rId4"/>
          <a:stretch>
            <a:fillRect/>
          </a:stretch>
        </p:blipFill>
        <p:spPr>
          <a:xfrm>
            <a:off x="1639335" y="2743319"/>
            <a:ext cx="6209265" cy="3476000"/>
          </a:xfrm>
          <a:prstGeom prst="rect">
            <a:avLst/>
          </a:prstGeom>
          <a:ln>
            <a:solidFill>
              <a:schemeClr val="bg2"/>
            </a:solidFill>
          </a:ln>
        </p:spPr>
      </p:pic>
    </p:spTree>
    <p:extLst>
      <p:ext uri="{BB962C8B-B14F-4D97-AF65-F5344CB8AC3E}">
        <p14:creationId xmlns:p14="http://schemas.microsoft.com/office/powerpoint/2010/main" xmlns="" val="3906449924"/>
      </p:ext>
    </p:extLst>
  </p:cSld>
  <p:clrMapOvr>
    <a:masterClrMapping/>
  </p:clrMapOvr>
  <p:transition>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440" y="914401"/>
            <a:ext cx="8930012" cy="5354424"/>
          </a:xfrm>
        </p:spPr>
        <p:txBody>
          <a:bodyPr/>
          <a:lstStyle/>
          <a:p>
            <a:r>
              <a:rPr lang="en-US" dirty="0" smtClean="0"/>
              <a:t>Modern IT</a:t>
            </a:r>
            <a:r>
              <a:rPr lang="en-US" dirty="0"/>
              <a:t>: hybrid cloud, hybrid </a:t>
            </a:r>
            <a:r>
              <a:rPr lang="en-US" dirty="0" smtClean="0"/>
              <a:t>IT, and hybrid service management requirements</a:t>
            </a:r>
          </a:p>
          <a:p>
            <a:r>
              <a:rPr lang="en-US" dirty="0" smtClean="0"/>
              <a:t>How Vistara 3.0 addresses these needs</a:t>
            </a:r>
          </a:p>
          <a:p>
            <a:r>
              <a:rPr lang="en-US" dirty="0" smtClean="0">
                <a:solidFill>
                  <a:schemeClr val="tx2"/>
                </a:solidFill>
              </a:rPr>
              <a:t>Demo</a:t>
            </a:r>
          </a:p>
          <a:p>
            <a:r>
              <a:rPr lang="en-US" dirty="0" smtClean="0"/>
              <a:t>Q&amp;A</a:t>
            </a:r>
          </a:p>
        </p:txBody>
      </p:sp>
      <p:sp>
        <p:nvSpPr>
          <p:cNvPr id="3" name="Title 2"/>
          <p:cNvSpPr>
            <a:spLocks noGrp="1"/>
          </p:cNvSpPr>
          <p:nvPr>
            <p:ph type="title"/>
          </p:nvPr>
        </p:nvSpPr>
        <p:spPr>
          <a:xfrm>
            <a:off x="0" y="22225"/>
            <a:ext cx="7200900" cy="708025"/>
          </a:xfrm>
        </p:spPr>
        <p:txBody>
          <a:bodyPr/>
          <a:lstStyle/>
          <a:p>
            <a:r>
              <a:rPr lang="en-US" dirty="0" smtClean="0"/>
              <a:t>Agenda</a:t>
            </a:r>
            <a:endParaRPr lang="en-US" dirty="0"/>
          </a:p>
        </p:txBody>
      </p:sp>
    </p:spTree>
    <p:extLst>
      <p:ext uri="{BB962C8B-B14F-4D97-AF65-F5344CB8AC3E}">
        <p14:creationId xmlns:p14="http://schemas.microsoft.com/office/powerpoint/2010/main" xmlns="" val="884440568"/>
      </p:ext>
    </p:extLst>
  </p:cSld>
  <p:clrMapOvr>
    <a:masterClrMapping/>
  </p:clrMapOvr>
  <p:transition>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440" y="914401"/>
            <a:ext cx="8930012" cy="5354424"/>
          </a:xfrm>
        </p:spPr>
        <p:txBody>
          <a:bodyPr/>
          <a:lstStyle/>
          <a:p>
            <a:r>
              <a:rPr lang="en-US" dirty="0" smtClean="0"/>
              <a:t>Modern IT</a:t>
            </a:r>
            <a:r>
              <a:rPr lang="en-US" dirty="0"/>
              <a:t>: hybrid cloud, hybrid </a:t>
            </a:r>
            <a:r>
              <a:rPr lang="en-US" dirty="0" smtClean="0"/>
              <a:t>IT, and hybrid service management requirements</a:t>
            </a:r>
          </a:p>
          <a:p>
            <a:r>
              <a:rPr lang="en-US" dirty="0" smtClean="0"/>
              <a:t>How Vistara 3.0 addresses these needs</a:t>
            </a:r>
          </a:p>
          <a:p>
            <a:r>
              <a:rPr lang="en-US" dirty="0" smtClean="0"/>
              <a:t>Demo</a:t>
            </a:r>
          </a:p>
          <a:p>
            <a:r>
              <a:rPr lang="en-US" dirty="0" smtClean="0">
                <a:solidFill>
                  <a:srgbClr val="46A536"/>
                </a:solidFill>
              </a:rPr>
              <a:t>Q&amp;A</a:t>
            </a:r>
          </a:p>
        </p:txBody>
      </p:sp>
      <p:sp>
        <p:nvSpPr>
          <p:cNvPr id="3" name="Title 2"/>
          <p:cNvSpPr>
            <a:spLocks noGrp="1"/>
          </p:cNvSpPr>
          <p:nvPr>
            <p:ph type="title"/>
          </p:nvPr>
        </p:nvSpPr>
        <p:spPr>
          <a:xfrm>
            <a:off x="0" y="22225"/>
            <a:ext cx="7200900" cy="708025"/>
          </a:xfrm>
        </p:spPr>
        <p:txBody>
          <a:bodyPr/>
          <a:lstStyle/>
          <a:p>
            <a:r>
              <a:rPr lang="en-US" dirty="0" smtClean="0"/>
              <a:t>Agenda</a:t>
            </a:r>
            <a:endParaRPr lang="en-US" dirty="0"/>
          </a:p>
        </p:txBody>
      </p:sp>
    </p:spTree>
    <p:extLst>
      <p:ext uri="{BB962C8B-B14F-4D97-AF65-F5344CB8AC3E}">
        <p14:creationId xmlns:p14="http://schemas.microsoft.com/office/powerpoint/2010/main" xmlns="" val="181324279"/>
      </p:ext>
    </p:extLst>
  </p:cSld>
  <p:clrMapOvr>
    <a:masterClrMapping/>
  </p:clrMapOvr>
  <p:transition>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977176" y="1061196"/>
            <a:ext cx="4808796" cy="3824758"/>
          </a:xfrm>
          <a:prstGeom prst="rect">
            <a:avLst/>
          </a:prstGeom>
        </p:spPr>
      </p:pic>
      <p:sp>
        <p:nvSpPr>
          <p:cNvPr id="10" name="TextBox 9"/>
          <p:cNvSpPr txBox="1"/>
          <p:nvPr/>
        </p:nvSpPr>
        <p:spPr>
          <a:xfrm>
            <a:off x="228599" y="1307462"/>
            <a:ext cx="4828954" cy="5262979"/>
          </a:xfrm>
          <a:prstGeom prst="rect">
            <a:avLst/>
          </a:prstGeom>
          <a:noFill/>
        </p:spPr>
        <p:txBody>
          <a:bodyPr wrap="square" rtlCol="0">
            <a:spAutoFit/>
          </a:bodyPr>
          <a:lstStyle/>
          <a:p>
            <a:r>
              <a:rPr lang="en-US" sz="2400" b="1" dirty="0" smtClean="0">
                <a:solidFill>
                  <a:schemeClr val="accent2"/>
                </a:solidFill>
                <a:latin typeface="+mj-lt"/>
              </a:rPr>
              <a:t>Schedule a Demo!</a:t>
            </a:r>
          </a:p>
          <a:p>
            <a:endParaRPr lang="en-US" sz="2400" b="1" dirty="0" smtClean="0">
              <a:solidFill>
                <a:schemeClr val="accent2"/>
              </a:solidFill>
              <a:latin typeface="+mj-lt"/>
            </a:endParaRPr>
          </a:p>
          <a:p>
            <a:r>
              <a:rPr lang="en-US" sz="2400" b="1" dirty="0" smtClean="0">
                <a:solidFill>
                  <a:schemeClr val="accent2"/>
                </a:solidFill>
                <a:latin typeface="+mj-lt"/>
                <a:cs typeface="Arial"/>
              </a:rPr>
              <a:t>Attend Our Next Webinars!</a:t>
            </a:r>
          </a:p>
          <a:p>
            <a:endParaRPr lang="en-US" sz="2400" dirty="0">
              <a:solidFill>
                <a:schemeClr val="accent2"/>
              </a:solidFill>
              <a:latin typeface="+mj-lt"/>
              <a:cs typeface="Arial"/>
            </a:endParaRPr>
          </a:p>
          <a:p>
            <a:endParaRPr lang="en-US" sz="2400" dirty="0">
              <a:solidFill>
                <a:schemeClr val="accent2"/>
              </a:solidFill>
              <a:latin typeface="+mj-lt"/>
              <a:cs typeface="Arial"/>
            </a:endParaRPr>
          </a:p>
          <a:p>
            <a:endParaRPr lang="en-US" sz="2400" dirty="0">
              <a:solidFill>
                <a:schemeClr val="accent2"/>
              </a:solidFill>
              <a:latin typeface="+mj-lt"/>
              <a:cs typeface="Arial"/>
            </a:endParaRPr>
          </a:p>
          <a:p>
            <a:endParaRPr lang="en-US" sz="2400" dirty="0">
              <a:solidFill>
                <a:schemeClr val="accent2"/>
              </a:solidFill>
              <a:latin typeface="+mj-lt"/>
              <a:cs typeface="Arial"/>
            </a:endParaRPr>
          </a:p>
          <a:p>
            <a:r>
              <a:rPr lang="en-US" sz="2400" b="1" dirty="0">
                <a:solidFill>
                  <a:schemeClr val="accent2"/>
                </a:solidFill>
                <a:latin typeface="+mj-lt"/>
                <a:cs typeface="Arial"/>
              </a:rPr>
              <a:t>Email</a:t>
            </a:r>
          </a:p>
          <a:p>
            <a:r>
              <a:rPr lang="en-US" sz="2400" dirty="0">
                <a:solidFill>
                  <a:schemeClr val="accent3">
                    <a:lumMod val="60000"/>
                    <a:lumOff val="40000"/>
                  </a:schemeClr>
                </a:solidFill>
                <a:latin typeface="+mj-lt"/>
                <a:cs typeface="Arial"/>
              </a:rPr>
              <a:t>sales@vistarait.com</a:t>
            </a:r>
          </a:p>
          <a:p>
            <a:endParaRPr lang="en-US" sz="2400" dirty="0">
              <a:solidFill>
                <a:schemeClr val="accent2"/>
              </a:solidFill>
              <a:latin typeface="+mj-lt"/>
              <a:cs typeface="Arial"/>
            </a:endParaRPr>
          </a:p>
          <a:p>
            <a:endParaRPr lang="en-US" sz="2400" dirty="0">
              <a:solidFill>
                <a:schemeClr val="accent2"/>
              </a:solidFill>
              <a:latin typeface="+mj-lt"/>
              <a:cs typeface="Arial"/>
            </a:endParaRPr>
          </a:p>
          <a:p>
            <a:r>
              <a:rPr lang="en-US" sz="2400" b="1" dirty="0">
                <a:solidFill>
                  <a:schemeClr val="accent2"/>
                </a:solidFill>
                <a:latin typeface="+mj-lt"/>
                <a:cs typeface="Arial"/>
              </a:rPr>
              <a:t>Website</a:t>
            </a:r>
          </a:p>
          <a:p>
            <a:r>
              <a:rPr lang="en-US" sz="2400" dirty="0" smtClean="0">
                <a:solidFill>
                  <a:schemeClr val="accent3">
                    <a:lumMod val="60000"/>
                    <a:lumOff val="40000"/>
                  </a:schemeClr>
                </a:solidFill>
                <a:latin typeface="+mj-lt"/>
                <a:cs typeface="Arial"/>
              </a:rPr>
              <a:t>www.vistarait.com</a:t>
            </a:r>
          </a:p>
          <a:p>
            <a:endParaRPr lang="en-US" sz="2400" dirty="0">
              <a:solidFill>
                <a:schemeClr val="accent2"/>
              </a:solidFill>
              <a:latin typeface="+mj-lt"/>
            </a:endParaRPr>
          </a:p>
        </p:txBody>
      </p:sp>
      <p:sp>
        <p:nvSpPr>
          <p:cNvPr id="6" name="Title 5"/>
          <p:cNvSpPr>
            <a:spLocks noGrp="1"/>
          </p:cNvSpPr>
          <p:nvPr>
            <p:ph type="title"/>
          </p:nvPr>
        </p:nvSpPr>
        <p:spPr/>
        <p:txBody>
          <a:bodyPr/>
          <a:lstStyle/>
          <a:p>
            <a:r>
              <a:rPr lang="en-US" dirty="0" smtClean="0"/>
              <a:t>Let’s Get Started Today</a:t>
            </a:r>
            <a:endParaRPr lang="en-US" dirty="0"/>
          </a:p>
        </p:txBody>
      </p:sp>
    </p:spTree>
    <p:extLst>
      <p:ext uri="{BB962C8B-B14F-4D97-AF65-F5344CB8AC3E}">
        <p14:creationId xmlns:p14="http://schemas.microsoft.com/office/powerpoint/2010/main" xmlns="" val="206204718"/>
      </p:ext>
    </p:extLst>
  </p:cSld>
  <p:clrMapOvr>
    <a:masterClrMapping/>
  </p:clrMapOvr>
  <p:transition>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246312" y="1704588"/>
            <a:ext cx="3874131" cy="2676943"/>
          </a:xfrm>
        </p:spPr>
        <p:txBody>
          <a:bodyPr/>
          <a:lstStyle/>
          <a:p>
            <a:pPr marL="0" indent="0">
              <a:buNone/>
            </a:pPr>
            <a:r>
              <a:rPr lang="en-US" sz="2800" dirty="0" smtClean="0"/>
              <a:t>“Hybrid cloud computing is the coordinated use of cloud services across isolation and provider boundaries …. between internal and external cloud services.” </a:t>
            </a:r>
            <a:endParaRPr lang="en-US" sz="2800" dirty="0"/>
          </a:p>
        </p:txBody>
      </p:sp>
      <p:sp>
        <p:nvSpPr>
          <p:cNvPr id="7" name="Title 6"/>
          <p:cNvSpPr>
            <a:spLocks noGrp="1"/>
          </p:cNvSpPr>
          <p:nvPr>
            <p:ph type="title"/>
          </p:nvPr>
        </p:nvSpPr>
        <p:spPr/>
        <p:txBody>
          <a:bodyPr/>
          <a:lstStyle/>
          <a:p>
            <a:r>
              <a:rPr lang="en-US" dirty="0" smtClean="0"/>
              <a:t>What is the Hybrid Cloud?</a:t>
            </a:r>
            <a:endParaRPr lang="en-US" dirty="0"/>
          </a:p>
        </p:txBody>
      </p:sp>
      <p:sp>
        <p:nvSpPr>
          <p:cNvPr id="4" name="TextBox 3"/>
          <p:cNvSpPr txBox="1"/>
          <p:nvPr/>
        </p:nvSpPr>
        <p:spPr>
          <a:xfrm>
            <a:off x="246312" y="5844786"/>
            <a:ext cx="8784799" cy="584776"/>
          </a:xfrm>
          <a:prstGeom prst="rect">
            <a:avLst/>
          </a:prstGeom>
          <a:noFill/>
        </p:spPr>
        <p:txBody>
          <a:bodyPr wrap="square" rtlCol="0">
            <a:spAutoFit/>
          </a:bodyPr>
          <a:lstStyle/>
          <a:p>
            <a:pPr marL="0" indent="0">
              <a:buNone/>
            </a:pPr>
            <a:r>
              <a:rPr lang="en-US" sz="1600" dirty="0"/>
              <a:t>Thomas </a:t>
            </a:r>
            <a:r>
              <a:rPr lang="en-US" sz="1600" dirty="0" err="1"/>
              <a:t>Bittman</a:t>
            </a:r>
            <a:r>
              <a:rPr lang="en-US" sz="1600" dirty="0"/>
              <a:t> and David </a:t>
            </a:r>
            <a:r>
              <a:rPr lang="en-US" sz="1600" dirty="0" err="1"/>
              <a:t>Cearley</a:t>
            </a:r>
            <a:r>
              <a:rPr lang="en-US" sz="1600" dirty="0"/>
              <a:t>, Gartner Inc., “Get Past the Confusion Surrounding Hybrid Cloud Computing,” 22 Oct </a:t>
            </a:r>
            <a:r>
              <a:rPr lang="en-US" sz="1600" dirty="0" smtClean="0"/>
              <a:t>2012.</a:t>
            </a:r>
            <a:endParaRPr lang="en-US" sz="1600" dirty="0"/>
          </a:p>
        </p:txBody>
      </p:sp>
      <p:pic>
        <p:nvPicPr>
          <p:cNvPr id="2" name="Picture 1" descr="public-private-hybrid-cloud-management.jp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253680" y="1083699"/>
            <a:ext cx="4777431" cy="1787812"/>
          </a:xfrm>
          <a:prstGeom prst="rect">
            <a:avLst/>
          </a:prstGeom>
        </p:spPr>
      </p:pic>
    </p:spTree>
    <p:extLst>
      <p:ext uri="{BB962C8B-B14F-4D97-AF65-F5344CB8AC3E}">
        <p14:creationId xmlns:p14="http://schemas.microsoft.com/office/powerpoint/2010/main" xmlns="" val="3276091499"/>
      </p:ext>
    </p:extLst>
  </p:cSld>
  <p:clrMapOvr>
    <a:masterClrMapping/>
  </p:clrMapOvr>
  <p:transition>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Virtualization Road Map</a:t>
            </a:r>
            <a:endParaRPr lang="en-US" dirty="0"/>
          </a:p>
        </p:txBody>
      </p:sp>
      <p:pic>
        <p:nvPicPr>
          <p:cNvPr id="4" name="Picture 3" descr="gartner-virtualization-road-map-bittman-design-private-cloud-public-in-min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69333" y="1025170"/>
            <a:ext cx="8819445" cy="4236793"/>
          </a:xfrm>
          <a:prstGeom prst="rect">
            <a:avLst/>
          </a:prstGeom>
        </p:spPr>
      </p:pic>
      <p:sp>
        <p:nvSpPr>
          <p:cNvPr id="5" name="TextBox 4"/>
          <p:cNvSpPr txBox="1"/>
          <p:nvPr/>
        </p:nvSpPr>
        <p:spPr>
          <a:xfrm>
            <a:off x="246312" y="6042229"/>
            <a:ext cx="8784799" cy="338554"/>
          </a:xfrm>
          <a:prstGeom prst="rect">
            <a:avLst/>
          </a:prstGeom>
          <a:noFill/>
        </p:spPr>
        <p:txBody>
          <a:bodyPr wrap="square" rtlCol="0">
            <a:spAutoFit/>
          </a:bodyPr>
          <a:lstStyle/>
          <a:p>
            <a:pPr marL="0" indent="0">
              <a:buNone/>
            </a:pPr>
            <a:r>
              <a:rPr lang="en-US" sz="1600" dirty="0" smtClean="0"/>
              <a:t>Thomas </a:t>
            </a:r>
            <a:r>
              <a:rPr lang="en-US" sz="1600" dirty="0" err="1" smtClean="0"/>
              <a:t>Bittman</a:t>
            </a:r>
            <a:r>
              <a:rPr lang="en-US" sz="1600" dirty="0" smtClean="0"/>
              <a:t>, </a:t>
            </a:r>
            <a:r>
              <a:rPr lang="en-US" sz="1600" dirty="0"/>
              <a:t>Gartner Inc., </a:t>
            </a:r>
            <a:r>
              <a:rPr lang="en-US" sz="1600" dirty="0" smtClean="0"/>
              <a:t>“Design Your Private Cloud With Hybrid in Mind,</a:t>
            </a:r>
            <a:r>
              <a:rPr lang="en-US" sz="1600" dirty="0"/>
              <a:t>” </a:t>
            </a:r>
            <a:r>
              <a:rPr lang="en-US" sz="1600" dirty="0" smtClean="0"/>
              <a:t>24 </a:t>
            </a:r>
            <a:r>
              <a:rPr lang="en-US" sz="1600" dirty="0"/>
              <a:t>Feb 2012</a:t>
            </a:r>
          </a:p>
        </p:txBody>
      </p:sp>
    </p:spTree>
    <p:extLst>
      <p:ext uri="{BB962C8B-B14F-4D97-AF65-F5344CB8AC3E}">
        <p14:creationId xmlns:p14="http://schemas.microsoft.com/office/powerpoint/2010/main" xmlns="" val="1155117672"/>
      </p:ext>
    </p:extLst>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Manage public and private cloud-hosted elements</a:t>
            </a:r>
          </a:p>
          <a:p>
            <a:r>
              <a:rPr lang="en-US" dirty="0" smtClean="0"/>
              <a:t>Map virtual to physical infrastructure</a:t>
            </a:r>
          </a:p>
          <a:p>
            <a:r>
              <a:rPr lang="en-US" dirty="0" smtClean="0"/>
              <a:t>Map services to supporting elements</a:t>
            </a:r>
          </a:p>
          <a:p>
            <a:r>
              <a:rPr lang="en-US" dirty="0" smtClean="0"/>
              <a:t>Unified monitoring and management interface</a:t>
            </a:r>
          </a:p>
          <a:p>
            <a:r>
              <a:rPr lang="en-US" dirty="0" smtClean="0"/>
              <a:t>Unified alert management across Public and Private Cloud</a:t>
            </a:r>
            <a:endParaRPr lang="en-US" dirty="0"/>
          </a:p>
        </p:txBody>
      </p:sp>
      <p:sp>
        <p:nvSpPr>
          <p:cNvPr id="3" name="Title 2"/>
          <p:cNvSpPr>
            <a:spLocks noGrp="1"/>
          </p:cNvSpPr>
          <p:nvPr>
            <p:ph type="title"/>
          </p:nvPr>
        </p:nvSpPr>
        <p:spPr/>
        <p:txBody>
          <a:bodyPr/>
          <a:lstStyle/>
          <a:p>
            <a:r>
              <a:rPr lang="en-US" sz="2200" dirty="0" smtClean="0"/>
              <a:t>Hybrid Cloud Management Solution Requirements</a:t>
            </a:r>
            <a:endParaRPr lang="en-US" sz="2200" dirty="0"/>
          </a:p>
        </p:txBody>
      </p:sp>
    </p:spTree>
    <p:extLst>
      <p:ext uri="{BB962C8B-B14F-4D97-AF65-F5344CB8AC3E}">
        <p14:creationId xmlns:p14="http://schemas.microsoft.com/office/powerpoint/2010/main" xmlns="" val="2172137726"/>
      </p:ext>
    </p:extLst>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lstStyle/>
          <a:p>
            <a:pPr marL="0" indent="0">
              <a:buNone/>
            </a:pPr>
            <a:r>
              <a:rPr lang="en-US" dirty="0" smtClean="0"/>
              <a:t>“Hybrid IT is the result of combining internal and external services, usually from a combination of internal and public clouds, in support of various business outcomes.” </a:t>
            </a:r>
            <a:br>
              <a:rPr lang="en-US" dirty="0" smtClean="0"/>
            </a:br>
            <a:r>
              <a:rPr lang="en-US" sz="1800" dirty="0" smtClean="0"/>
              <a:t> </a:t>
            </a:r>
            <a:br>
              <a:rPr lang="en-US" sz="1800" dirty="0" smtClean="0"/>
            </a:br>
            <a:r>
              <a:rPr lang="en-US" sz="1800" dirty="0" smtClean="0"/>
              <a:t>- Chris Howard et al, Gartner Inc., “Hybrid IT: How Internal and External Cloud Services Are Transforming IT,” 8 Feb 2012</a:t>
            </a:r>
            <a:endParaRPr lang="en-US" sz="1800" dirty="0"/>
          </a:p>
        </p:txBody>
      </p:sp>
      <p:sp>
        <p:nvSpPr>
          <p:cNvPr id="7" name="Title 6"/>
          <p:cNvSpPr>
            <a:spLocks noGrp="1"/>
          </p:cNvSpPr>
          <p:nvPr>
            <p:ph type="title"/>
          </p:nvPr>
        </p:nvSpPr>
        <p:spPr/>
        <p:txBody>
          <a:bodyPr/>
          <a:lstStyle/>
          <a:p>
            <a:r>
              <a:rPr lang="en-US" dirty="0" smtClean="0"/>
              <a:t>What is Hybrid IT?</a:t>
            </a:r>
            <a:endParaRPr lang="en-US" dirty="0"/>
          </a:p>
        </p:txBody>
      </p:sp>
    </p:spTree>
    <p:extLst>
      <p:ext uri="{BB962C8B-B14F-4D97-AF65-F5344CB8AC3E}">
        <p14:creationId xmlns:p14="http://schemas.microsoft.com/office/powerpoint/2010/main" xmlns="" val="237910791"/>
      </p:ext>
    </p:extLst>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sz="2400" dirty="0" smtClean="0"/>
              <a:t>“IT organizations are becoming the broker for a set of IT services that is hosted partially internally and partially externally – a hybrid IT architecture. By being the intermediary for IT services, IT organizations can offer internal customers the price, capacity, and speed of provisioning of the external cloud, while maintaining the security and governance the company requires and reducing IT service costs.”</a:t>
            </a:r>
            <a:r>
              <a:rPr lang="en-US" sz="2400" dirty="0"/>
              <a:t/>
            </a:r>
            <a:br>
              <a:rPr lang="en-US" sz="2400" dirty="0"/>
            </a:br>
            <a:r>
              <a:rPr lang="en-US" sz="1800" dirty="0"/>
              <a:t> </a:t>
            </a:r>
            <a:br>
              <a:rPr lang="en-US" sz="1800" dirty="0"/>
            </a:br>
            <a:r>
              <a:rPr lang="en-US" sz="1800" dirty="0"/>
              <a:t>- Chris Howard et al, Gartner Inc., “Hybrid IT: How Internal and External Cloud Services Are Transforming IT,” 8 Feb </a:t>
            </a:r>
            <a:r>
              <a:rPr lang="en-US" sz="1800" dirty="0" smtClean="0"/>
              <a:t>2012</a:t>
            </a:r>
            <a:endParaRPr lang="en-US" sz="1800" dirty="0"/>
          </a:p>
        </p:txBody>
      </p:sp>
      <p:sp>
        <p:nvSpPr>
          <p:cNvPr id="3" name="Title 2"/>
          <p:cNvSpPr>
            <a:spLocks noGrp="1"/>
          </p:cNvSpPr>
          <p:nvPr>
            <p:ph type="title"/>
          </p:nvPr>
        </p:nvSpPr>
        <p:spPr/>
        <p:txBody>
          <a:bodyPr/>
          <a:lstStyle/>
          <a:p>
            <a:r>
              <a:rPr lang="en-US" dirty="0" smtClean="0"/>
              <a:t>IT’s Role in the Hybrid IT Model</a:t>
            </a:r>
            <a:endParaRPr lang="en-US" dirty="0"/>
          </a:p>
        </p:txBody>
      </p:sp>
    </p:spTree>
    <p:extLst>
      <p:ext uri="{BB962C8B-B14F-4D97-AF65-F5344CB8AC3E}">
        <p14:creationId xmlns:p14="http://schemas.microsoft.com/office/powerpoint/2010/main" xmlns="" val="2190086909"/>
      </p:ext>
    </p:extLst>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Trusted evaluator and approver of services</a:t>
            </a:r>
          </a:p>
          <a:p>
            <a:r>
              <a:rPr lang="en-US" dirty="0" smtClean="0"/>
              <a:t>Managing internal services</a:t>
            </a:r>
          </a:p>
          <a:p>
            <a:r>
              <a:rPr lang="en-US" dirty="0" smtClean="0"/>
              <a:t>Governing all services</a:t>
            </a:r>
          </a:p>
          <a:p>
            <a:pPr lvl="1"/>
            <a:r>
              <a:rPr lang="en-US" dirty="0" smtClean="0"/>
              <a:t>SLA definition</a:t>
            </a:r>
          </a:p>
          <a:p>
            <a:pPr lvl="1"/>
            <a:r>
              <a:rPr lang="en-US" dirty="0" smtClean="0"/>
              <a:t>SLA monitoring and management</a:t>
            </a:r>
          </a:p>
          <a:p>
            <a:r>
              <a:rPr lang="en-US" dirty="0" smtClean="0"/>
              <a:t>Identity management</a:t>
            </a:r>
          </a:p>
          <a:p>
            <a:r>
              <a:rPr lang="en-US" dirty="0" smtClean="0"/>
              <a:t>Data management policy</a:t>
            </a:r>
            <a:endParaRPr lang="en-US" dirty="0"/>
          </a:p>
        </p:txBody>
      </p:sp>
      <p:sp>
        <p:nvSpPr>
          <p:cNvPr id="3" name="Title 2"/>
          <p:cNvSpPr>
            <a:spLocks noGrp="1"/>
          </p:cNvSpPr>
          <p:nvPr>
            <p:ph type="title"/>
          </p:nvPr>
        </p:nvSpPr>
        <p:spPr/>
        <p:txBody>
          <a:bodyPr/>
          <a:lstStyle/>
          <a:p>
            <a:r>
              <a:rPr lang="en-US" dirty="0" smtClean="0"/>
              <a:t>IT Responsibilities in Hybrid IT</a:t>
            </a:r>
            <a:endParaRPr lang="en-US" dirty="0"/>
          </a:p>
        </p:txBody>
      </p:sp>
    </p:spTree>
    <p:extLst>
      <p:ext uri="{BB962C8B-B14F-4D97-AF65-F5344CB8AC3E}">
        <p14:creationId xmlns:p14="http://schemas.microsoft.com/office/powerpoint/2010/main" xmlns="" val="1210917447"/>
      </p:ext>
    </p:extLst>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050"/>
            <a:ext cx="7761111" cy="660400"/>
          </a:xfrm>
        </p:spPr>
        <p:txBody>
          <a:bodyPr/>
          <a:lstStyle/>
          <a:p>
            <a:r>
              <a:rPr lang="en-US" sz="2200" dirty="0" smtClean="0"/>
              <a:t>Additional Metrics to Consider for Cloud Services</a:t>
            </a:r>
            <a:endParaRPr lang="en-US" sz="2200" dirty="0"/>
          </a:p>
        </p:txBody>
      </p:sp>
      <p:sp>
        <p:nvSpPr>
          <p:cNvPr id="3" name="Content Placeholder 2"/>
          <p:cNvSpPr>
            <a:spLocks noGrp="1"/>
          </p:cNvSpPr>
          <p:nvPr>
            <p:ph idx="1"/>
          </p:nvPr>
        </p:nvSpPr>
        <p:spPr/>
        <p:txBody>
          <a:bodyPr/>
          <a:lstStyle/>
          <a:p>
            <a:r>
              <a:rPr lang="en-US" sz="2800" dirty="0" smtClean="0"/>
              <a:t>Agility: Can IT service respond in real-time to changes in demand &amp; business needs?</a:t>
            </a:r>
          </a:p>
          <a:p>
            <a:r>
              <a:rPr lang="en-US" sz="2800" dirty="0" smtClean="0"/>
              <a:t>Elasticity: How much can service’s capacity scale upward and downward to match demand?</a:t>
            </a:r>
          </a:p>
          <a:p>
            <a:r>
              <a:rPr lang="en-US" sz="2800" dirty="0" smtClean="0"/>
              <a:t>Continuity: Maximum time between interruptions</a:t>
            </a:r>
          </a:p>
          <a:p>
            <a:r>
              <a:rPr lang="en-US" sz="2800" dirty="0" smtClean="0"/>
              <a:t>Consistency: Can variations in service levels be reduced?</a:t>
            </a:r>
            <a:endParaRPr lang="en-US" sz="2800" dirty="0"/>
          </a:p>
        </p:txBody>
      </p:sp>
      <p:sp>
        <p:nvSpPr>
          <p:cNvPr id="4" name="TextBox 3"/>
          <p:cNvSpPr txBox="1"/>
          <p:nvPr/>
        </p:nvSpPr>
        <p:spPr>
          <a:xfrm>
            <a:off x="337138" y="5703676"/>
            <a:ext cx="8897688" cy="584776"/>
          </a:xfrm>
          <a:prstGeom prst="rect">
            <a:avLst/>
          </a:prstGeom>
          <a:noFill/>
        </p:spPr>
        <p:txBody>
          <a:bodyPr wrap="none" rtlCol="0">
            <a:spAutoFit/>
          </a:bodyPr>
          <a:lstStyle/>
          <a:p>
            <a:r>
              <a:rPr lang="en-US" sz="1600" dirty="0" smtClean="0"/>
              <a:t>Source: </a:t>
            </a:r>
            <a:r>
              <a:rPr lang="en-US" sz="1600" dirty="0" err="1" smtClean="0"/>
              <a:t>Tapati</a:t>
            </a:r>
            <a:r>
              <a:rPr lang="en-US" sz="1600" dirty="0" smtClean="0"/>
              <a:t> </a:t>
            </a:r>
            <a:r>
              <a:rPr lang="en-US" sz="1600" dirty="0" err="1" smtClean="0"/>
              <a:t>Bandopadhyay</a:t>
            </a:r>
            <a:r>
              <a:rPr lang="en-US" sz="1600" dirty="0" smtClean="0"/>
              <a:t>, Gartner Inc., “Business-Aligned Metrics for IT Services in Cloud:</a:t>
            </a:r>
            <a:br>
              <a:rPr lang="en-US" sz="1600" dirty="0" smtClean="0"/>
            </a:br>
            <a:r>
              <a:rPr lang="en-US" sz="1600" dirty="0" smtClean="0"/>
              <a:t>Returns on Agility, Elasticity, Continuity and Consistency,” 10 January 2012</a:t>
            </a:r>
            <a:endParaRPr lang="en-US" sz="1600" dirty="0"/>
          </a:p>
        </p:txBody>
      </p:sp>
    </p:spTree>
    <p:extLst>
      <p:ext uri="{BB962C8B-B14F-4D97-AF65-F5344CB8AC3E}">
        <p14:creationId xmlns:p14="http://schemas.microsoft.com/office/powerpoint/2010/main" xmlns="" val="3374591904"/>
      </p:ext>
    </p:extLst>
  </p:cSld>
  <p:clrMapOvr>
    <a:masterClrMapping/>
  </p:clrMapOvr>
  <p:transition>
    <p:wipe dir="r"/>
  </p:transition>
</p:sld>
</file>

<file path=ppt/theme/theme1.xml><?xml version="1.0" encoding="utf-8"?>
<a:theme xmlns:a="http://schemas.openxmlformats.org/drawingml/2006/main" name="2_Office Theme">
  <a:themeElements>
    <a:clrScheme name="Vistara-Try1">
      <a:dk1>
        <a:srgbClr val="000100"/>
      </a:dk1>
      <a:lt1>
        <a:srgbClr val="FFFFFE"/>
      </a:lt1>
      <a:dk2>
        <a:srgbClr val="46A536"/>
      </a:dk2>
      <a:lt2>
        <a:srgbClr val="CECFCD"/>
      </a:lt2>
      <a:accent1>
        <a:srgbClr val="424342"/>
      </a:accent1>
      <a:accent2>
        <a:srgbClr val="005427"/>
      </a:accent2>
      <a:accent3>
        <a:srgbClr val="133E81"/>
      </a:accent3>
      <a:accent4>
        <a:srgbClr val="46A536"/>
      </a:accent4>
      <a:accent5>
        <a:srgbClr val="DC592D"/>
      </a:accent5>
      <a:accent6>
        <a:srgbClr val="E6B75E"/>
      </a:accent6>
      <a:hlink>
        <a:srgbClr val="99B9FF"/>
      </a:hlink>
      <a:folHlink>
        <a:srgbClr val="112FC0"/>
      </a:folHlink>
    </a:clrScheme>
    <a:fontScheme name="Gotham-Book">
      <a:majorFont>
        <a:latin typeface="Gotham Book"/>
        <a:ea typeface=""/>
        <a:cs typeface=""/>
      </a:majorFont>
      <a:minorFont>
        <a:latin typeface="Gotham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B14B80186BB0C4184961B057F275B13" ma:contentTypeVersion="0" ma:contentTypeDescription="Create a new document." ma:contentTypeScope="" ma:versionID="f8eafcbe8643c1ac9228de9bfd30709e">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1F1C7F5-4E11-4E1A-A81E-945C2816E5E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A26C9877-358F-41B0-BDBD-9F7D1C7D1FA0}">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1AF98472-68AE-46E8-9D26-A3CBCDCF394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IM-slidesstart.pptx</Template>
  <TotalTime>42398</TotalTime>
  <Words>1345</Words>
  <Application>Microsoft Office PowerPoint</Application>
  <PresentationFormat>On-screen Show (4:3)</PresentationFormat>
  <Paragraphs>201</Paragraphs>
  <Slides>29</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Gotham Book</vt:lpstr>
      <vt:lpstr>ＭＳ Ｐゴシック</vt:lpstr>
      <vt:lpstr>Gotham Bold</vt:lpstr>
      <vt:lpstr>Calibri</vt:lpstr>
      <vt:lpstr>2_Office Theme</vt:lpstr>
      <vt:lpstr>Slide 1</vt:lpstr>
      <vt:lpstr>Agenda</vt:lpstr>
      <vt:lpstr>What is the Hybrid Cloud?</vt:lpstr>
      <vt:lpstr>Virtualization Road Map</vt:lpstr>
      <vt:lpstr>Hybrid Cloud Management Solution Requirements</vt:lpstr>
      <vt:lpstr>What is Hybrid IT?</vt:lpstr>
      <vt:lpstr>IT’s Role in the Hybrid IT Model</vt:lpstr>
      <vt:lpstr>IT Responsibilities in Hybrid IT</vt:lpstr>
      <vt:lpstr>Additional Metrics to Consider for Cloud Services</vt:lpstr>
      <vt:lpstr>Hybrid Service Availability Monitoring</vt:lpstr>
      <vt:lpstr>Agenda</vt:lpstr>
      <vt:lpstr>Vistara 3.0 Goals</vt:lpstr>
      <vt:lpstr>Slide 13</vt:lpstr>
      <vt:lpstr>Monitoring an IT Service: Setup</vt:lpstr>
      <vt:lpstr>Slide 15</vt:lpstr>
      <vt:lpstr>Slide 16</vt:lpstr>
      <vt:lpstr>Slide 17</vt:lpstr>
      <vt:lpstr>Monitoring Enterprise Applications</vt:lpstr>
      <vt:lpstr>Alert Escalation</vt:lpstr>
      <vt:lpstr>Alert Escalation: Setup</vt:lpstr>
      <vt:lpstr>Alert Escalation</vt:lpstr>
      <vt:lpstr>Asset Management</vt:lpstr>
      <vt:lpstr>Asset Management</vt:lpstr>
      <vt:lpstr>Asset Management: Data Connectors</vt:lpstr>
      <vt:lpstr>Executive Summary Report</vt:lpstr>
      <vt:lpstr>Executive Summary Report</vt:lpstr>
      <vt:lpstr>Agenda</vt:lpstr>
      <vt:lpstr>Agenda</vt:lpstr>
      <vt:lpstr>Let’s Get Started Today</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about the VAR here</dc:title>
  <dc:creator>VistaraIT</dc:creator>
  <cp:lastModifiedBy>IdeaPad</cp:lastModifiedBy>
  <cp:revision>300</cp:revision>
  <dcterms:created xsi:type="dcterms:W3CDTF">2012-11-05T23:36:28Z</dcterms:created>
  <dcterms:modified xsi:type="dcterms:W3CDTF">2013-08-28T19:37:06Z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0x010100BB14B80186BB0C4184961B057F275B13</vt:lpwstr>
  </property>
</Properties>
</file>